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15" r:id="rId4"/>
    <p:sldId id="317" r:id="rId5"/>
    <p:sldId id="295" r:id="rId6"/>
    <p:sldId id="318" r:id="rId7"/>
    <p:sldId id="316" r:id="rId8"/>
    <p:sldId id="321" r:id="rId9"/>
    <p:sldId id="289" r:id="rId10"/>
    <p:sldId id="320" r:id="rId11"/>
    <p:sldId id="288" r:id="rId12"/>
    <p:sldId id="314" r:id="rId13"/>
    <p:sldId id="282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C3C86-3F85-4E12-9EC7-98060767238F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</dgm:pt>
    <dgm:pt modelId="{017354D1-9C79-4379-BE63-A93BEF468E32}">
      <dgm:prSet phldrT="[Text]"/>
      <dgm:spPr/>
      <dgm:t>
        <a:bodyPr/>
        <a:lstStyle/>
        <a:p>
          <a:r>
            <a:rPr lang="en-US" dirty="0"/>
            <a:t>Growth Costs ($)</a:t>
          </a:r>
        </a:p>
      </dgm:t>
    </dgm:pt>
    <dgm:pt modelId="{58801337-6D87-4ABF-BA41-94F6CE1B120A}" type="parTrans" cxnId="{ED223DF4-CD32-441D-B244-401171A616D1}">
      <dgm:prSet/>
      <dgm:spPr/>
      <dgm:t>
        <a:bodyPr/>
        <a:lstStyle/>
        <a:p>
          <a:endParaRPr lang="en-US"/>
        </a:p>
      </dgm:t>
    </dgm:pt>
    <dgm:pt modelId="{7097E3C8-5F6E-4FF3-BB98-915A0591FC0F}" type="sibTrans" cxnId="{ED223DF4-CD32-441D-B244-401171A616D1}">
      <dgm:prSet/>
      <dgm:spPr/>
      <dgm:t>
        <a:bodyPr/>
        <a:lstStyle/>
        <a:p>
          <a:endParaRPr lang="en-US"/>
        </a:p>
      </dgm:t>
    </dgm:pt>
    <dgm:pt modelId="{9F21EF23-E130-4698-A1DC-29203147FE7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Projected Growth Units</a:t>
          </a:r>
          <a:endParaRPr lang="en-US" dirty="0"/>
        </a:p>
      </dgm:t>
    </dgm:pt>
    <dgm:pt modelId="{20D6595E-DDA6-4D9C-A9D3-B0E59689E641}" type="parTrans" cxnId="{D0483A2B-B150-4473-A4F4-9B7BDD4E2A64}">
      <dgm:prSet/>
      <dgm:spPr/>
      <dgm:t>
        <a:bodyPr/>
        <a:lstStyle/>
        <a:p>
          <a:endParaRPr lang="en-US"/>
        </a:p>
      </dgm:t>
    </dgm:pt>
    <dgm:pt modelId="{EBC60268-E300-4EC1-9590-5D25BBB0771A}" type="sibTrans" cxnId="{D0483A2B-B150-4473-A4F4-9B7BDD4E2A64}">
      <dgm:prSet/>
      <dgm:spPr/>
      <dgm:t>
        <a:bodyPr/>
        <a:lstStyle/>
        <a:p>
          <a:endParaRPr lang="en-US"/>
        </a:p>
      </dgm:t>
    </dgm:pt>
    <dgm:pt modelId="{0163CEC7-0322-453E-91A4-0A879942F58B}">
      <dgm:prSet phldrT="[Text]"/>
      <dgm:spPr/>
      <dgm:t>
        <a:bodyPr/>
        <a:lstStyle/>
        <a:p>
          <a:r>
            <a:rPr lang="en-US" dirty="0"/>
            <a:t>Cost  ($) per Unit</a:t>
          </a:r>
        </a:p>
      </dgm:t>
    </dgm:pt>
    <dgm:pt modelId="{BFB719BE-BDEC-43B9-A44F-19DDF04B3F1C}" type="parTrans" cxnId="{E76BD82F-BC97-480B-BD92-61AF57D95805}">
      <dgm:prSet/>
      <dgm:spPr/>
      <dgm:t>
        <a:bodyPr/>
        <a:lstStyle/>
        <a:p>
          <a:endParaRPr lang="en-US"/>
        </a:p>
      </dgm:t>
    </dgm:pt>
    <dgm:pt modelId="{7BB7F9E5-4160-48A2-9438-19361C06B8E6}" type="sibTrans" cxnId="{E76BD82F-BC97-480B-BD92-61AF57D95805}">
      <dgm:prSet/>
      <dgm:spPr/>
      <dgm:t>
        <a:bodyPr/>
        <a:lstStyle/>
        <a:p>
          <a:endParaRPr lang="en-US"/>
        </a:p>
      </dgm:t>
    </dgm:pt>
    <dgm:pt modelId="{75CC874C-A866-48D5-BC7D-C5F2A0552A2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Estimated Number of Units  </a:t>
          </a:r>
        </a:p>
      </dgm:t>
    </dgm:pt>
    <dgm:pt modelId="{A3C40F1B-3B2B-4F5E-9F2B-5FA249FE6978}" type="parTrans" cxnId="{05AFF6D6-4B25-4602-BE22-C6B246BB250B}">
      <dgm:prSet/>
      <dgm:spPr/>
      <dgm:t>
        <a:bodyPr/>
        <a:lstStyle/>
        <a:p>
          <a:endParaRPr lang="en-US"/>
        </a:p>
      </dgm:t>
    </dgm:pt>
    <dgm:pt modelId="{E9583DE8-6671-4FB6-B901-F601EF124577}" type="sibTrans" cxnId="{05AFF6D6-4B25-4602-BE22-C6B246BB250B}">
      <dgm:prSet/>
      <dgm:spPr/>
      <dgm:t>
        <a:bodyPr/>
        <a:lstStyle/>
        <a:p>
          <a:endParaRPr lang="en-US"/>
        </a:p>
      </dgm:t>
    </dgm:pt>
    <dgm:pt modelId="{48238380-A70A-4323-B38C-59BA89264091}">
      <dgm:prSet/>
      <dgm:spPr/>
      <dgm:t>
        <a:bodyPr/>
        <a:lstStyle/>
        <a:p>
          <a:r>
            <a:rPr lang="en-US" dirty="0"/>
            <a:t>SDC </a:t>
          </a:r>
        </a:p>
      </dgm:t>
    </dgm:pt>
    <dgm:pt modelId="{3D26F8B2-E761-464B-A4AB-9141BB187A93}" type="parTrans" cxnId="{20655D80-D49A-4087-B691-2AE1BA541A89}">
      <dgm:prSet/>
      <dgm:spPr/>
      <dgm:t>
        <a:bodyPr/>
        <a:lstStyle/>
        <a:p>
          <a:endParaRPr lang="en-US"/>
        </a:p>
      </dgm:t>
    </dgm:pt>
    <dgm:pt modelId="{9927957B-7814-4B25-8E63-C4E6FEB6975A}" type="sibTrans" cxnId="{20655D80-D49A-4087-B691-2AE1BA541A89}">
      <dgm:prSet/>
      <dgm:spPr/>
      <dgm:t>
        <a:bodyPr/>
        <a:lstStyle/>
        <a:p>
          <a:endParaRPr lang="en-US"/>
        </a:p>
      </dgm:t>
    </dgm:pt>
    <dgm:pt modelId="{9AF8C610-7AEE-4737-9B28-0301D65155C7}" type="pres">
      <dgm:prSet presAssocID="{601C3C86-3F85-4E12-9EC7-98060767238F}" presName="Name0" presStyleCnt="0">
        <dgm:presLayoutVars>
          <dgm:dir/>
          <dgm:resizeHandles val="exact"/>
        </dgm:presLayoutVars>
      </dgm:prSet>
      <dgm:spPr/>
    </dgm:pt>
    <dgm:pt modelId="{14E80184-0A19-4B5A-969F-612A06AEABE9}" type="pres">
      <dgm:prSet presAssocID="{017354D1-9C79-4379-BE63-A93BEF468E32}" presName="node" presStyleLbl="node1" presStyleIdx="0" presStyleCnt="5" custLinFactY="-39977" custLinFactNeighborX="73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B8E9E-9EEE-4AB7-B4C3-B1C183AD8C81}" type="pres">
      <dgm:prSet presAssocID="{7097E3C8-5F6E-4FF3-BB98-915A0591FC0F}" presName="sibTrans" presStyleLbl="sibTrans2D1" presStyleIdx="0" presStyleCnt="4"/>
      <dgm:spPr>
        <a:prstGeom prst="mathDivide">
          <a:avLst/>
        </a:prstGeom>
      </dgm:spPr>
      <dgm:t>
        <a:bodyPr/>
        <a:lstStyle/>
        <a:p>
          <a:endParaRPr lang="en-US"/>
        </a:p>
      </dgm:t>
    </dgm:pt>
    <dgm:pt modelId="{24AF138C-E82F-4B6D-9DC3-AF123CEC8BDA}" type="pres">
      <dgm:prSet presAssocID="{7097E3C8-5F6E-4FF3-BB98-915A0591FC0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B0FC651-AEA6-4C3A-8C97-CCBE9300BE76}" type="pres">
      <dgm:prSet presAssocID="{9F21EF23-E130-4698-A1DC-29203147FE78}" presName="node" presStyleLbl="node1" presStyleIdx="1" presStyleCnt="5" custLinFactY="-39977" custLinFactNeighborX="58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3CAC0-EF14-4E05-B00F-7D3E554F86BA}" type="pres">
      <dgm:prSet presAssocID="{EBC60268-E300-4EC1-9590-5D25BBB0771A}" presName="sibTrans" presStyleLbl="sibTrans2D1" presStyleIdx="1" presStyleCnt="4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71BC05FC-067A-4D38-8B2D-389851F2E8CD}" type="pres">
      <dgm:prSet presAssocID="{EBC60268-E300-4EC1-9590-5D25BBB0771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C334F86-5D46-4C18-B0D5-90EB71A0479C}" type="pres">
      <dgm:prSet presAssocID="{0163CEC7-0322-453E-91A4-0A879942F58B}" presName="node" presStyleLbl="node1" presStyleIdx="2" presStyleCnt="5" custLinFactY="-39352" custLinFactNeighborX="-878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4CC81-FA35-486C-A7E0-F022F1A255E0}" type="pres">
      <dgm:prSet presAssocID="{7BB7F9E5-4160-48A2-9438-19361C06B8E6}" presName="sibTrans" presStyleLbl="sibTrans2D1" presStyleIdx="2" presStyleCnt="4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71082354-9E1C-4B00-A34D-67927E954373}" type="pres">
      <dgm:prSet presAssocID="{7BB7F9E5-4160-48A2-9438-19361C06B8E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38AD2B4-37DC-4488-B674-7F2456FB5150}" type="pres">
      <dgm:prSet presAssocID="{75CC874C-A866-48D5-BC7D-C5F2A0552A26}" presName="node" presStyleLbl="node1" presStyleIdx="3" presStyleCnt="5" custLinFactX="-100000" custLinFactNeighborX="-105898" custLinFactNeighborY="42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6C05D-6799-43A0-B754-EFB11E60AFFD}" type="pres">
      <dgm:prSet presAssocID="{E9583DE8-6671-4FB6-B901-F601EF124577}" presName="sibTrans" presStyleLbl="sibTrans2D1" presStyleIdx="3" presStyleCnt="4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E8B61580-44E6-40BB-B85E-5DECEC7C5866}" type="pres">
      <dgm:prSet presAssocID="{E9583DE8-6671-4FB6-B901-F601EF12457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8D92D5B-C65A-45B4-8C83-A517AC64EADC}" type="pres">
      <dgm:prSet presAssocID="{48238380-A70A-4323-B38C-59BA89264091}" presName="node" presStyleLbl="node1" presStyleIdx="4" presStyleCnt="5" custLinFactX="-93571" custLinFactNeighborX="-100000" custLinFactNeighborY="40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83A2B-B150-4473-A4F4-9B7BDD4E2A64}" srcId="{601C3C86-3F85-4E12-9EC7-98060767238F}" destId="{9F21EF23-E130-4698-A1DC-29203147FE78}" srcOrd="1" destOrd="0" parTransId="{20D6595E-DDA6-4D9C-A9D3-B0E59689E641}" sibTransId="{EBC60268-E300-4EC1-9590-5D25BBB0771A}"/>
    <dgm:cxn modelId="{8149988B-5B6D-4FBA-9967-69411A60EFB6}" type="presOf" srcId="{E9583DE8-6671-4FB6-B901-F601EF124577}" destId="{E8B61580-44E6-40BB-B85E-5DECEC7C5866}" srcOrd="1" destOrd="0" presId="urn:microsoft.com/office/officeart/2005/8/layout/process1"/>
    <dgm:cxn modelId="{E8A70064-5349-42FB-80C5-5DBF3E1E5EC9}" type="presOf" srcId="{EBC60268-E300-4EC1-9590-5D25BBB0771A}" destId="{71BC05FC-067A-4D38-8B2D-389851F2E8CD}" srcOrd="1" destOrd="0" presId="urn:microsoft.com/office/officeart/2005/8/layout/process1"/>
    <dgm:cxn modelId="{C4A53170-482C-485F-933B-5D273CEB2A66}" type="presOf" srcId="{017354D1-9C79-4379-BE63-A93BEF468E32}" destId="{14E80184-0A19-4B5A-969F-612A06AEABE9}" srcOrd="0" destOrd="0" presId="urn:microsoft.com/office/officeart/2005/8/layout/process1"/>
    <dgm:cxn modelId="{E4F81E42-A591-4DF0-AC38-D32C043135A0}" type="presOf" srcId="{7BB7F9E5-4160-48A2-9438-19361C06B8E6}" destId="{5964CC81-FA35-486C-A7E0-F022F1A255E0}" srcOrd="0" destOrd="0" presId="urn:microsoft.com/office/officeart/2005/8/layout/process1"/>
    <dgm:cxn modelId="{ED223DF4-CD32-441D-B244-401171A616D1}" srcId="{601C3C86-3F85-4E12-9EC7-98060767238F}" destId="{017354D1-9C79-4379-BE63-A93BEF468E32}" srcOrd="0" destOrd="0" parTransId="{58801337-6D87-4ABF-BA41-94F6CE1B120A}" sibTransId="{7097E3C8-5F6E-4FF3-BB98-915A0591FC0F}"/>
    <dgm:cxn modelId="{9FE80CCC-D218-4456-A9C6-68E5859E5CE1}" type="presOf" srcId="{75CC874C-A866-48D5-BC7D-C5F2A0552A26}" destId="{538AD2B4-37DC-4488-B674-7F2456FB5150}" srcOrd="0" destOrd="0" presId="urn:microsoft.com/office/officeart/2005/8/layout/process1"/>
    <dgm:cxn modelId="{9F9D757B-9FDB-423B-A18A-3F164BD08AE0}" type="presOf" srcId="{0163CEC7-0322-453E-91A4-0A879942F58B}" destId="{AC334F86-5D46-4C18-B0D5-90EB71A0479C}" srcOrd="0" destOrd="0" presId="urn:microsoft.com/office/officeart/2005/8/layout/process1"/>
    <dgm:cxn modelId="{E76BD82F-BC97-480B-BD92-61AF57D95805}" srcId="{601C3C86-3F85-4E12-9EC7-98060767238F}" destId="{0163CEC7-0322-453E-91A4-0A879942F58B}" srcOrd="2" destOrd="0" parTransId="{BFB719BE-BDEC-43B9-A44F-19DDF04B3F1C}" sibTransId="{7BB7F9E5-4160-48A2-9438-19361C06B8E6}"/>
    <dgm:cxn modelId="{6F7AB838-59EB-4116-9F2E-CA77980C3788}" type="presOf" srcId="{7BB7F9E5-4160-48A2-9438-19361C06B8E6}" destId="{71082354-9E1C-4B00-A34D-67927E954373}" srcOrd="1" destOrd="0" presId="urn:microsoft.com/office/officeart/2005/8/layout/process1"/>
    <dgm:cxn modelId="{64ECC9ED-DCA2-4173-ADB0-E428346F0ECB}" type="presOf" srcId="{7097E3C8-5F6E-4FF3-BB98-915A0591FC0F}" destId="{B52B8E9E-9EEE-4AB7-B4C3-B1C183AD8C81}" srcOrd="0" destOrd="0" presId="urn:microsoft.com/office/officeart/2005/8/layout/process1"/>
    <dgm:cxn modelId="{1618CA5E-B22A-41E6-98C5-4420AB81BC4B}" type="presOf" srcId="{48238380-A70A-4323-B38C-59BA89264091}" destId="{78D92D5B-C65A-45B4-8C83-A517AC64EADC}" srcOrd="0" destOrd="0" presId="urn:microsoft.com/office/officeart/2005/8/layout/process1"/>
    <dgm:cxn modelId="{1CB5EB37-CA37-4D54-AE89-4B068CADA26F}" type="presOf" srcId="{9F21EF23-E130-4698-A1DC-29203147FE78}" destId="{EB0FC651-AEA6-4C3A-8C97-CCBE9300BE76}" srcOrd="0" destOrd="0" presId="urn:microsoft.com/office/officeart/2005/8/layout/process1"/>
    <dgm:cxn modelId="{F0729AFE-B509-4D04-A96D-3BF75577161D}" type="presOf" srcId="{7097E3C8-5F6E-4FF3-BB98-915A0591FC0F}" destId="{24AF138C-E82F-4B6D-9DC3-AF123CEC8BDA}" srcOrd="1" destOrd="0" presId="urn:microsoft.com/office/officeart/2005/8/layout/process1"/>
    <dgm:cxn modelId="{20655D80-D49A-4087-B691-2AE1BA541A89}" srcId="{601C3C86-3F85-4E12-9EC7-98060767238F}" destId="{48238380-A70A-4323-B38C-59BA89264091}" srcOrd="4" destOrd="0" parTransId="{3D26F8B2-E761-464B-A4AB-9141BB187A93}" sibTransId="{9927957B-7814-4B25-8E63-C4E6FEB6975A}"/>
    <dgm:cxn modelId="{4A25F55E-405B-4BC4-811B-D45AAE4FC621}" type="presOf" srcId="{EBC60268-E300-4EC1-9590-5D25BBB0771A}" destId="{5823CAC0-EF14-4E05-B00F-7D3E554F86BA}" srcOrd="0" destOrd="0" presId="urn:microsoft.com/office/officeart/2005/8/layout/process1"/>
    <dgm:cxn modelId="{B7B322E0-5AAF-49CB-86A1-6C29AD62CCFE}" type="presOf" srcId="{601C3C86-3F85-4E12-9EC7-98060767238F}" destId="{9AF8C610-7AEE-4737-9B28-0301D65155C7}" srcOrd="0" destOrd="0" presId="urn:microsoft.com/office/officeart/2005/8/layout/process1"/>
    <dgm:cxn modelId="{05AFF6D6-4B25-4602-BE22-C6B246BB250B}" srcId="{601C3C86-3F85-4E12-9EC7-98060767238F}" destId="{75CC874C-A866-48D5-BC7D-C5F2A0552A26}" srcOrd="3" destOrd="0" parTransId="{A3C40F1B-3B2B-4F5E-9F2B-5FA249FE6978}" sibTransId="{E9583DE8-6671-4FB6-B901-F601EF124577}"/>
    <dgm:cxn modelId="{4F3256C8-1AD4-4A7D-B618-C8F931DDD43F}" type="presOf" srcId="{E9583DE8-6671-4FB6-B901-F601EF124577}" destId="{D016C05D-6799-43A0-B754-EFB11E60AFFD}" srcOrd="0" destOrd="0" presId="urn:microsoft.com/office/officeart/2005/8/layout/process1"/>
    <dgm:cxn modelId="{9872EBF3-3A04-46B9-910B-43505929E4B1}" type="presParOf" srcId="{9AF8C610-7AEE-4737-9B28-0301D65155C7}" destId="{14E80184-0A19-4B5A-969F-612A06AEABE9}" srcOrd="0" destOrd="0" presId="urn:microsoft.com/office/officeart/2005/8/layout/process1"/>
    <dgm:cxn modelId="{18E1CDC6-6341-4AAD-844F-6C7D8E8A84C6}" type="presParOf" srcId="{9AF8C610-7AEE-4737-9B28-0301D65155C7}" destId="{B52B8E9E-9EEE-4AB7-B4C3-B1C183AD8C81}" srcOrd="1" destOrd="0" presId="urn:microsoft.com/office/officeart/2005/8/layout/process1"/>
    <dgm:cxn modelId="{9ABB58DC-ECF3-4D3B-8724-0C3F1EAF2B4B}" type="presParOf" srcId="{B52B8E9E-9EEE-4AB7-B4C3-B1C183AD8C81}" destId="{24AF138C-E82F-4B6D-9DC3-AF123CEC8BDA}" srcOrd="0" destOrd="0" presId="urn:microsoft.com/office/officeart/2005/8/layout/process1"/>
    <dgm:cxn modelId="{4B3909DE-00B7-4AD0-8455-802213C4D2D0}" type="presParOf" srcId="{9AF8C610-7AEE-4737-9B28-0301D65155C7}" destId="{EB0FC651-AEA6-4C3A-8C97-CCBE9300BE76}" srcOrd="2" destOrd="0" presId="urn:microsoft.com/office/officeart/2005/8/layout/process1"/>
    <dgm:cxn modelId="{E611E10D-357A-4075-9DAC-58294790ADBC}" type="presParOf" srcId="{9AF8C610-7AEE-4737-9B28-0301D65155C7}" destId="{5823CAC0-EF14-4E05-B00F-7D3E554F86BA}" srcOrd="3" destOrd="0" presId="urn:microsoft.com/office/officeart/2005/8/layout/process1"/>
    <dgm:cxn modelId="{28E186E2-CDF2-44D8-95E2-B0F40CE711C2}" type="presParOf" srcId="{5823CAC0-EF14-4E05-B00F-7D3E554F86BA}" destId="{71BC05FC-067A-4D38-8B2D-389851F2E8CD}" srcOrd="0" destOrd="0" presId="urn:microsoft.com/office/officeart/2005/8/layout/process1"/>
    <dgm:cxn modelId="{1A18B5A6-D301-4C4A-8321-34DEF59F9169}" type="presParOf" srcId="{9AF8C610-7AEE-4737-9B28-0301D65155C7}" destId="{AC334F86-5D46-4C18-B0D5-90EB71A0479C}" srcOrd="4" destOrd="0" presId="urn:microsoft.com/office/officeart/2005/8/layout/process1"/>
    <dgm:cxn modelId="{57D669F0-9B11-4877-8EC9-3D269732BEDF}" type="presParOf" srcId="{9AF8C610-7AEE-4737-9B28-0301D65155C7}" destId="{5964CC81-FA35-486C-A7E0-F022F1A255E0}" srcOrd="5" destOrd="0" presId="urn:microsoft.com/office/officeart/2005/8/layout/process1"/>
    <dgm:cxn modelId="{DC4BA653-272A-447F-9DBC-F9E2FF3D4A72}" type="presParOf" srcId="{5964CC81-FA35-486C-A7E0-F022F1A255E0}" destId="{71082354-9E1C-4B00-A34D-67927E954373}" srcOrd="0" destOrd="0" presId="urn:microsoft.com/office/officeart/2005/8/layout/process1"/>
    <dgm:cxn modelId="{2D2A18E3-2611-47D7-8B63-EC18BD5069FB}" type="presParOf" srcId="{9AF8C610-7AEE-4737-9B28-0301D65155C7}" destId="{538AD2B4-37DC-4488-B674-7F2456FB5150}" srcOrd="6" destOrd="0" presId="urn:microsoft.com/office/officeart/2005/8/layout/process1"/>
    <dgm:cxn modelId="{E0B96EF6-22CC-4075-84E8-0F08A466C4F2}" type="presParOf" srcId="{9AF8C610-7AEE-4737-9B28-0301D65155C7}" destId="{D016C05D-6799-43A0-B754-EFB11E60AFFD}" srcOrd="7" destOrd="0" presId="urn:microsoft.com/office/officeart/2005/8/layout/process1"/>
    <dgm:cxn modelId="{07C3C424-5BF9-45E1-8AE3-E2B38DC37A04}" type="presParOf" srcId="{D016C05D-6799-43A0-B754-EFB11E60AFFD}" destId="{E8B61580-44E6-40BB-B85E-5DECEC7C5866}" srcOrd="0" destOrd="0" presId="urn:microsoft.com/office/officeart/2005/8/layout/process1"/>
    <dgm:cxn modelId="{93CBE2C4-4FB4-46FD-8449-3C877856D821}" type="presParOf" srcId="{9AF8C610-7AEE-4737-9B28-0301D65155C7}" destId="{78D92D5B-C65A-45B4-8C83-A517AC64EAD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8ED56-1A93-4973-A6DA-22DAB78C075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920AD90-2855-40DF-8C1A-1752B30F33BE}">
      <dgm:prSet phldrT="[Text]"/>
      <dgm:spPr/>
      <dgm:t>
        <a:bodyPr/>
        <a:lstStyle/>
        <a:p>
          <a:r>
            <a:rPr lang="en-US" dirty="0" smtClean="0"/>
            <a:t>Water/ Sewer</a:t>
          </a:r>
          <a:endParaRPr lang="en-US" dirty="0"/>
        </a:p>
      </dgm:t>
    </dgm:pt>
    <dgm:pt modelId="{60184C1F-6523-4CF9-A32C-54C20A346043}" type="parTrans" cxnId="{989C7359-638E-4494-A22A-8FCCE49D383A}">
      <dgm:prSet/>
      <dgm:spPr/>
      <dgm:t>
        <a:bodyPr/>
        <a:lstStyle/>
        <a:p>
          <a:endParaRPr lang="en-US"/>
        </a:p>
      </dgm:t>
    </dgm:pt>
    <dgm:pt modelId="{EFC0F7F3-E68A-4957-9688-9B85E08911F3}" type="sibTrans" cxnId="{989C7359-638E-4494-A22A-8FCCE49D383A}">
      <dgm:prSet/>
      <dgm:spPr/>
      <dgm:t>
        <a:bodyPr/>
        <a:lstStyle/>
        <a:p>
          <a:endParaRPr lang="en-US"/>
        </a:p>
      </dgm:t>
    </dgm:pt>
    <dgm:pt modelId="{61DAC4D7-5EC5-46A2-B40C-D3189F8F552B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Dwelling units</a:t>
          </a:r>
          <a:endParaRPr lang="en-US" sz="2000" dirty="0">
            <a:solidFill>
              <a:schemeClr val="tx1"/>
            </a:solidFill>
          </a:endParaRPr>
        </a:p>
      </dgm:t>
    </dgm:pt>
    <dgm:pt modelId="{36CEC217-62E1-4578-BBC9-AA179A69D20B}" type="parTrans" cxnId="{B37D6E9B-E079-4F52-95D0-8FC41A1408FA}">
      <dgm:prSet/>
      <dgm:spPr/>
      <dgm:t>
        <a:bodyPr/>
        <a:lstStyle/>
        <a:p>
          <a:endParaRPr lang="en-US"/>
        </a:p>
      </dgm:t>
    </dgm:pt>
    <dgm:pt modelId="{45D3A1E3-5E78-4F0E-8495-4F4CA4F85448}" type="sibTrans" cxnId="{B37D6E9B-E079-4F52-95D0-8FC41A1408FA}">
      <dgm:prSet/>
      <dgm:spPr/>
      <dgm:t>
        <a:bodyPr/>
        <a:lstStyle/>
        <a:p>
          <a:endParaRPr lang="en-US"/>
        </a:p>
      </dgm:t>
    </dgm:pt>
    <dgm:pt modelId="{6FEB5A87-F99B-48C7-AE93-B3676811A054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21EE226C-A8DE-49CE-B3DF-7798B2916779}" type="parTrans" cxnId="{2877B91F-F460-4702-91AA-1068CB316AC0}">
      <dgm:prSet/>
      <dgm:spPr/>
      <dgm:t>
        <a:bodyPr/>
        <a:lstStyle/>
        <a:p>
          <a:endParaRPr lang="en-US"/>
        </a:p>
      </dgm:t>
    </dgm:pt>
    <dgm:pt modelId="{B3B446C2-5BE0-4CD3-A655-569C13C062F6}" type="sibTrans" cxnId="{2877B91F-F460-4702-91AA-1068CB316AC0}">
      <dgm:prSet/>
      <dgm:spPr/>
      <dgm:t>
        <a:bodyPr/>
        <a:lstStyle/>
        <a:p>
          <a:endParaRPr lang="en-US"/>
        </a:p>
      </dgm:t>
    </dgm:pt>
    <dgm:pt modelId="{A8B56146-7F9C-4263-BAC3-D301287FD43A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PM peak hour trips</a:t>
          </a:r>
          <a:endParaRPr lang="en-US" sz="2000" dirty="0">
            <a:solidFill>
              <a:schemeClr val="tx1"/>
            </a:solidFill>
          </a:endParaRPr>
        </a:p>
      </dgm:t>
    </dgm:pt>
    <dgm:pt modelId="{AAB61731-AD00-4447-AB88-A59053E6487B}" type="parTrans" cxnId="{D8ED7FDB-0A38-4C2A-BB95-5F75B5D8F7ED}">
      <dgm:prSet/>
      <dgm:spPr/>
      <dgm:t>
        <a:bodyPr/>
        <a:lstStyle/>
        <a:p>
          <a:endParaRPr lang="en-US"/>
        </a:p>
      </dgm:t>
    </dgm:pt>
    <dgm:pt modelId="{569C1E88-A7E8-4A80-A6F2-98BBBB0FEF20}" type="sibTrans" cxnId="{D8ED7FDB-0A38-4C2A-BB95-5F75B5D8F7ED}">
      <dgm:prSet/>
      <dgm:spPr/>
      <dgm:t>
        <a:bodyPr/>
        <a:lstStyle/>
        <a:p>
          <a:endParaRPr lang="en-US"/>
        </a:p>
      </dgm:t>
    </dgm:pt>
    <dgm:pt modelId="{EF07CB4E-BE90-4683-B02A-228400E283DD}">
      <dgm:prSet phldrT="[Text]"/>
      <dgm:spPr/>
      <dgm:t>
        <a:bodyPr/>
        <a:lstStyle/>
        <a:p>
          <a:r>
            <a:rPr lang="en-US" dirty="0" smtClean="0"/>
            <a:t>Stormwater</a:t>
          </a:r>
          <a:endParaRPr lang="en-US" dirty="0"/>
        </a:p>
      </dgm:t>
    </dgm:pt>
    <dgm:pt modelId="{4246CEDB-99AE-4FD3-9838-45F83F818AF9}" type="parTrans" cxnId="{C525B6B5-1C42-4DE4-B69A-AC30C81A68B8}">
      <dgm:prSet/>
      <dgm:spPr/>
      <dgm:t>
        <a:bodyPr/>
        <a:lstStyle/>
        <a:p>
          <a:endParaRPr lang="en-US"/>
        </a:p>
      </dgm:t>
    </dgm:pt>
    <dgm:pt modelId="{AADF5516-D20D-467A-8E89-1E2A03ECD596}" type="sibTrans" cxnId="{C525B6B5-1C42-4DE4-B69A-AC30C81A68B8}">
      <dgm:prSet/>
      <dgm:spPr/>
      <dgm:t>
        <a:bodyPr/>
        <a:lstStyle/>
        <a:p>
          <a:endParaRPr lang="en-US"/>
        </a:p>
      </dgm:t>
    </dgm:pt>
    <dgm:pt modelId="{7492A279-850B-4FDF-BA46-B3221583B3FC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 smtClean="0"/>
            <a:t>Equivalent dwelling units</a:t>
          </a:r>
          <a:endParaRPr lang="en-US" sz="2000" dirty="0"/>
        </a:p>
      </dgm:t>
    </dgm:pt>
    <dgm:pt modelId="{793115CF-7903-4CFE-BF9E-DB84B2F2F02E}" type="parTrans" cxnId="{95B97516-891C-4AC9-924A-B93519DAF8A1}">
      <dgm:prSet/>
      <dgm:spPr/>
      <dgm:t>
        <a:bodyPr/>
        <a:lstStyle/>
        <a:p>
          <a:endParaRPr lang="en-US"/>
        </a:p>
      </dgm:t>
    </dgm:pt>
    <dgm:pt modelId="{45E96D94-E230-42FD-8B04-D13A12D3816E}" type="sibTrans" cxnId="{95B97516-891C-4AC9-924A-B93519DAF8A1}">
      <dgm:prSet/>
      <dgm:spPr/>
      <dgm:t>
        <a:bodyPr/>
        <a:lstStyle/>
        <a:p>
          <a:endParaRPr lang="en-US"/>
        </a:p>
      </dgm:t>
    </dgm:pt>
    <dgm:pt modelId="{3B1F3DA6-7993-47F2-8D96-2C68546B91E4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Equivalent dwelling units</a:t>
          </a:r>
          <a:endParaRPr lang="en-US" sz="2000" dirty="0">
            <a:solidFill>
              <a:schemeClr val="tx1"/>
            </a:solidFill>
          </a:endParaRPr>
        </a:p>
      </dgm:t>
    </dgm:pt>
    <dgm:pt modelId="{FBA75DC6-8E83-401A-9FAA-A8A8E7E87367}" type="parTrans" cxnId="{27E66C08-3E41-4C48-A467-DC0AF57145E3}">
      <dgm:prSet/>
      <dgm:spPr/>
      <dgm:t>
        <a:bodyPr/>
        <a:lstStyle/>
        <a:p>
          <a:endParaRPr lang="en-US"/>
        </a:p>
      </dgm:t>
    </dgm:pt>
    <dgm:pt modelId="{05A59D3E-180C-48C7-AF0A-41E8ED8CD40B}" type="sibTrans" cxnId="{27E66C08-3E41-4C48-A467-DC0AF57145E3}">
      <dgm:prSet/>
      <dgm:spPr/>
      <dgm:t>
        <a:bodyPr/>
        <a:lstStyle/>
        <a:p>
          <a:endParaRPr lang="en-US"/>
        </a:p>
      </dgm:t>
    </dgm:pt>
    <dgm:pt modelId="{AA6E15C6-0E6E-4B76-9960-3D07D5F8C784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Water meter size</a:t>
          </a:r>
          <a:endParaRPr lang="en-US" sz="1800" dirty="0">
            <a:solidFill>
              <a:schemeClr val="tx1"/>
            </a:solidFill>
          </a:endParaRPr>
        </a:p>
      </dgm:t>
    </dgm:pt>
    <dgm:pt modelId="{C0DFF646-4E3A-4B3B-8943-71A5E98F8597}" type="parTrans" cxnId="{4C71D45B-6DD3-4C08-BCCC-4ADA2394E261}">
      <dgm:prSet/>
      <dgm:spPr/>
      <dgm:t>
        <a:bodyPr/>
        <a:lstStyle/>
        <a:p>
          <a:endParaRPr lang="en-US"/>
        </a:p>
      </dgm:t>
    </dgm:pt>
    <dgm:pt modelId="{D6375607-1A99-4FEB-A92C-0541460396CA}" type="sibTrans" cxnId="{4C71D45B-6DD3-4C08-BCCC-4ADA2394E261}">
      <dgm:prSet/>
      <dgm:spPr/>
      <dgm:t>
        <a:bodyPr/>
        <a:lstStyle/>
        <a:p>
          <a:endParaRPr lang="en-US"/>
        </a:p>
      </dgm:t>
    </dgm:pt>
    <dgm:pt modelId="{75827E57-EDF1-4C2B-BADF-2E5EAD1826F5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Development characteristics</a:t>
          </a:r>
          <a:endParaRPr lang="en-US" sz="1800" dirty="0">
            <a:solidFill>
              <a:schemeClr val="tx1"/>
            </a:solidFill>
          </a:endParaRPr>
        </a:p>
      </dgm:t>
    </dgm:pt>
    <dgm:pt modelId="{4B04ED5F-2C56-4709-9374-75605EF158C6}" type="parTrans" cxnId="{FCA5702A-B7F6-4957-A33A-DD13F58BF9D6}">
      <dgm:prSet/>
      <dgm:spPr/>
      <dgm:t>
        <a:bodyPr/>
        <a:lstStyle/>
        <a:p>
          <a:endParaRPr lang="en-US"/>
        </a:p>
      </dgm:t>
    </dgm:pt>
    <dgm:pt modelId="{89914E1A-F67B-45DD-8021-C9897050A8BB}" type="sibTrans" cxnId="{FCA5702A-B7F6-4957-A33A-DD13F58BF9D6}">
      <dgm:prSet/>
      <dgm:spPr/>
      <dgm:t>
        <a:bodyPr/>
        <a:lstStyle/>
        <a:p>
          <a:endParaRPr lang="en-US"/>
        </a:p>
      </dgm:t>
    </dgm:pt>
    <dgm:pt modelId="{8855D9AE-7EA7-47F2-B160-69DF4752B259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Trip generation</a:t>
          </a:r>
          <a:endParaRPr lang="en-US" sz="2000" dirty="0">
            <a:solidFill>
              <a:schemeClr val="tx1"/>
            </a:solidFill>
          </a:endParaRPr>
        </a:p>
      </dgm:t>
    </dgm:pt>
    <dgm:pt modelId="{5F3364B3-D8F0-4DA0-B6F9-E26EE87FEB05}" type="parTrans" cxnId="{DB7AC3FC-4E3E-4EE8-ABE5-E9A837FBA7AE}">
      <dgm:prSet/>
      <dgm:spPr/>
      <dgm:t>
        <a:bodyPr/>
        <a:lstStyle/>
        <a:p>
          <a:endParaRPr lang="en-US"/>
        </a:p>
      </dgm:t>
    </dgm:pt>
    <dgm:pt modelId="{96D1F402-64EA-4D2A-ACA0-1DA1F2FF08E5}" type="sibTrans" cxnId="{DB7AC3FC-4E3E-4EE8-ABE5-E9A837FBA7AE}">
      <dgm:prSet/>
      <dgm:spPr/>
      <dgm:t>
        <a:bodyPr/>
        <a:lstStyle/>
        <a:p>
          <a:endParaRPr lang="en-US"/>
        </a:p>
      </dgm:t>
    </dgm:pt>
    <dgm:pt modelId="{5363295C-B5D6-4A4E-923B-7F2B684304FA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Varies by land use</a:t>
          </a:r>
          <a:endParaRPr lang="en-US" sz="1800" dirty="0">
            <a:solidFill>
              <a:schemeClr val="tx1"/>
            </a:solidFill>
          </a:endParaRPr>
        </a:p>
      </dgm:t>
    </dgm:pt>
    <dgm:pt modelId="{1D4D1EAD-1EEA-4872-9043-1657D7C078FF}" type="parTrans" cxnId="{7D2D8C79-DDB4-457D-876D-02B8AABA0FD4}">
      <dgm:prSet/>
      <dgm:spPr/>
      <dgm:t>
        <a:bodyPr/>
        <a:lstStyle/>
        <a:p>
          <a:endParaRPr lang="en-US"/>
        </a:p>
      </dgm:t>
    </dgm:pt>
    <dgm:pt modelId="{8E4BB35C-2D8B-4964-BDF8-473082C6DA1B}" type="sibTrans" cxnId="{7D2D8C79-DDB4-457D-876D-02B8AABA0FD4}">
      <dgm:prSet/>
      <dgm:spPr/>
      <dgm:t>
        <a:bodyPr/>
        <a:lstStyle/>
        <a:p>
          <a:endParaRPr lang="en-US"/>
        </a:p>
      </dgm:t>
    </dgm:pt>
    <dgm:pt modelId="{2D1D0CD4-FF4E-4616-95E2-9D950FC52D53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Adjustments for pass-by trips</a:t>
          </a:r>
          <a:endParaRPr lang="en-US" sz="1800" dirty="0">
            <a:solidFill>
              <a:schemeClr val="tx1"/>
            </a:solidFill>
          </a:endParaRPr>
        </a:p>
      </dgm:t>
    </dgm:pt>
    <dgm:pt modelId="{A7CE7957-1AE9-4116-97D0-0CAB13D7507B}" type="parTrans" cxnId="{BDEF7439-4605-4C09-AF14-048DE1507C8B}">
      <dgm:prSet/>
      <dgm:spPr/>
      <dgm:t>
        <a:bodyPr/>
        <a:lstStyle/>
        <a:p>
          <a:endParaRPr lang="en-US"/>
        </a:p>
      </dgm:t>
    </dgm:pt>
    <dgm:pt modelId="{B448E31A-8C55-4B77-B5DB-776E13100D9B}" type="sibTrans" cxnId="{BDEF7439-4605-4C09-AF14-048DE1507C8B}">
      <dgm:prSet/>
      <dgm:spPr/>
      <dgm:t>
        <a:bodyPr/>
        <a:lstStyle/>
        <a:p>
          <a:endParaRPr lang="en-US"/>
        </a:p>
      </dgm:t>
    </dgm:pt>
    <dgm:pt modelId="{08869A0F-6536-4463-9316-F93F2D302C13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 smtClean="0"/>
            <a:t>Dwelling units</a:t>
          </a:r>
          <a:endParaRPr lang="en-US" sz="2000" dirty="0"/>
        </a:p>
      </dgm:t>
    </dgm:pt>
    <dgm:pt modelId="{7609BC8A-13A1-48AF-92AD-0FFFCEBC68BD}" type="parTrans" cxnId="{E3D3B10A-E99E-421F-BD32-0769C1540617}">
      <dgm:prSet/>
      <dgm:spPr/>
      <dgm:t>
        <a:bodyPr/>
        <a:lstStyle/>
        <a:p>
          <a:endParaRPr lang="en-US"/>
        </a:p>
      </dgm:t>
    </dgm:pt>
    <dgm:pt modelId="{D8B87E69-A8C0-4F65-9853-A5742EBD2688}" type="sibTrans" cxnId="{E3D3B10A-E99E-421F-BD32-0769C1540617}">
      <dgm:prSet/>
      <dgm:spPr/>
      <dgm:t>
        <a:bodyPr/>
        <a:lstStyle/>
        <a:p>
          <a:endParaRPr lang="en-US"/>
        </a:p>
      </dgm:t>
    </dgm:pt>
    <dgm:pt modelId="{8BBE810D-C95B-4027-8237-AB2B93FB1BCC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 smtClean="0"/>
            <a:t>Impervious area</a:t>
          </a:r>
          <a:endParaRPr lang="en-US" sz="1800" dirty="0"/>
        </a:p>
      </dgm:t>
    </dgm:pt>
    <dgm:pt modelId="{CC4A5912-4C8A-4437-8B74-7912AEAC37C3}" type="parTrans" cxnId="{C8E3B436-2F9C-48A3-85F4-29665B0D1732}">
      <dgm:prSet/>
      <dgm:spPr/>
      <dgm:t>
        <a:bodyPr/>
        <a:lstStyle/>
        <a:p>
          <a:endParaRPr lang="en-US"/>
        </a:p>
      </dgm:t>
    </dgm:pt>
    <dgm:pt modelId="{2842D8D1-EB70-4460-84B5-FC2D07E8CB33}" type="sibTrans" cxnId="{C8E3B436-2F9C-48A3-85F4-29665B0D1732}">
      <dgm:prSet/>
      <dgm:spPr/>
      <dgm:t>
        <a:bodyPr/>
        <a:lstStyle/>
        <a:p>
          <a:endParaRPr lang="en-US"/>
        </a:p>
      </dgm:t>
    </dgm:pt>
    <dgm:pt modelId="{9D2C6B12-F900-4C55-84E9-D97BF48A4DA1}" type="pres">
      <dgm:prSet presAssocID="{8398ED56-1A93-4973-A6DA-22DAB78C07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91F28-8352-415B-A188-043D17C75A5A}" type="pres">
      <dgm:prSet presAssocID="{7920AD90-2855-40DF-8C1A-1752B30F33BE}" presName="composite" presStyleCnt="0"/>
      <dgm:spPr/>
    </dgm:pt>
    <dgm:pt modelId="{6F97A431-1F2D-4BDE-98D6-7474148CD059}" type="pres">
      <dgm:prSet presAssocID="{7920AD90-2855-40DF-8C1A-1752B30F33B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17DA-B8A3-4584-B9C3-A5DCA43C876D}" type="pres">
      <dgm:prSet presAssocID="{7920AD90-2855-40DF-8C1A-1752B30F33B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32E7C-8A62-4E8B-875E-486BCC1928C2}" type="pres">
      <dgm:prSet presAssocID="{EFC0F7F3-E68A-4957-9688-9B85E08911F3}" presName="space" presStyleCnt="0"/>
      <dgm:spPr/>
    </dgm:pt>
    <dgm:pt modelId="{D9D113F0-07D9-4F42-90FF-0A531B948647}" type="pres">
      <dgm:prSet presAssocID="{6FEB5A87-F99B-48C7-AE93-B3676811A054}" presName="composite" presStyleCnt="0"/>
      <dgm:spPr/>
    </dgm:pt>
    <dgm:pt modelId="{D8EBE947-5E22-4620-9D28-875BADBAFD98}" type="pres">
      <dgm:prSet presAssocID="{6FEB5A87-F99B-48C7-AE93-B3676811A0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7B72E-DC89-452B-95FD-82ED761C2D97}" type="pres">
      <dgm:prSet presAssocID="{6FEB5A87-F99B-48C7-AE93-B3676811A0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9E5A8-DE82-41FE-8391-DA18630F6495}" type="pres">
      <dgm:prSet presAssocID="{B3B446C2-5BE0-4CD3-A655-569C13C062F6}" presName="space" presStyleCnt="0"/>
      <dgm:spPr/>
    </dgm:pt>
    <dgm:pt modelId="{4C00415A-221D-4C9C-BC55-20704CB4414D}" type="pres">
      <dgm:prSet presAssocID="{EF07CB4E-BE90-4683-B02A-228400E283DD}" presName="composite" presStyleCnt="0"/>
      <dgm:spPr/>
    </dgm:pt>
    <dgm:pt modelId="{6A01FAE9-1435-4B82-A433-090E6C677A5F}" type="pres">
      <dgm:prSet presAssocID="{EF07CB4E-BE90-4683-B02A-228400E283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055DB-3686-4152-8081-5E618772AB20}" type="pres">
      <dgm:prSet presAssocID="{EF07CB4E-BE90-4683-B02A-228400E283D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B444E-2403-4419-87DF-37DAE8688524}" type="presOf" srcId="{61DAC4D7-5EC5-46A2-B40C-D3189F8F552B}" destId="{E64117DA-B8A3-4584-B9C3-A5DCA43C876D}" srcOrd="0" destOrd="0" presId="urn:microsoft.com/office/officeart/2005/8/layout/hList1"/>
    <dgm:cxn modelId="{DCBC99A6-7A85-4732-8C8F-B4ADAC2E79A7}" type="presOf" srcId="{7492A279-850B-4FDF-BA46-B3221583B3FC}" destId="{F6F055DB-3686-4152-8081-5E618772AB20}" srcOrd="0" destOrd="1" presId="urn:microsoft.com/office/officeart/2005/8/layout/hList1"/>
    <dgm:cxn modelId="{4C71D45B-6DD3-4C08-BCCC-4ADA2394E261}" srcId="{3B1F3DA6-7993-47F2-8D96-2C68546B91E4}" destId="{AA6E15C6-0E6E-4B76-9960-3D07D5F8C784}" srcOrd="0" destOrd="0" parTransId="{C0DFF646-4E3A-4B3B-8943-71A5E98F8597}" sibTransId="{D6375607-1A99-4FEB-A92C-0541460396CA}"/>
    <dgm:cxn modelId="{A70857F9-D8A9-425C-A31F-9D1FCD5CE5E0}" type="presOf" srcId="{5363295C-B5D6-4A4E-923B-7F2B684304FA}" destId="{43D7B72E-DC89-452B-95FD-82ED761C2D97}" srcOrd="0" destOrd="2" presId="urn:microsoft.com/office/officeart/2005/8/layout/hList1"/>
    <dgm:cxn modelId="{D8ED7FDB-0A38-4C2A-BB95-5F75B5D8F7ED}" srcId="{6FEB5A87-F99B-48C7-AE93-B3676811A054}" destId="{A8B56146-7F9C-4263-BAC3-D301287FD43A}" srcOrd="0" destOrd="0" parTransId="{AAB61731-AD00-4447-AB88-A59053E6487B}" sibTransId="{569C1E88-A7E8-4A80-A6F2-98BBBB0FEF20}"/>
    <dgm:cxn modelId="{27E66C08-3E41-4C48-A467-DC0AF57145E3}" srcId="{7920AD90-2855-40DF-8C1A-1752B30F33BE}" destId="{3B1F3DA6-7993-47F2-8D96-2C68546B91E4}" srcOrd="1" destOrd="0" parTransId="{FBA75DC6-8E83-401A-9FAA-A8A8E7E87367}" sibTransId="{05A59D3E-180C-48C7-AF0A-41E8ED8CD40B}"/>
    <dgm:cxn modelId="{C525B6B5-1C42-4DE4-B69A-AC30C81A68B8}" srcId="{8398ED56-1A93-4973-A6DA-22DAB78C0750}" destId="{EF07CB4E-BE90-4683-B02A-228400E283DD}" srcOrd="2" destOrd="0" parTransId="{4246CEDB-99AE-4FD3-9838-45F83F818AF9}" sibTransId="{AADF5516-D20D-467A-8E89-1E2A03ECD596}"/>
    <dgm:cxn modelId="{49514397-1575-4C51-8677-9055AF4C1D23}" type="presOf" srcId="{8855D9AE-7EA7-47F2-B160-69DF4752B259}" destId="{43D7B72E-DC89-452B-95FD-82ED761C2D97}" srcOrd="0" destOrd="1" presId="urn:microsoft.com/office/officeart/2005/8/layout/hList1"/>
    <dgm:cxn modelId="{BDEF7439-4605-4C09-AF14-048DE1507C8B}" srcId="{8855D9AE-7EA7-47F2-B160-69DF4752B259}" destId="{2D1D0CD4-FF4E-4616-95E2-9D950FC52D53}" srcOrd="1" destOrd="0" parTransId="{A7CE7957-1AE9-4116-97D0-0CAB13D7507B}" sibTransId="{B448E31A-8C55-4B77-B5DB-776E13100D9B}"/>
    <dgm:cxn modelId="{B65E0DE1-7056-4EAB-84DB-F046BCAF5755}" type="presOf" srcId="{08869A0F-6536-4463-9316-F93F2D302C13}" destId="{F6F055DB-3686-4152-8081-5E618772AB20}" srcOrd="0" destOrd="0" presId="urn:microsoft.com/office/officeart/2005/8/layout/hList1"/>
    <dgm:cxn modelId="{130F8AEE-F3D6-4B34-9D34-D14EE67B521C}" type="presOf" srcId="{3B1F3DA6-7993-47F2-8D96-2C68546B91E4}" destId="{E64117DA-B8A3-4584-B9C3-A5DCA43C876D}" srcOrd="0" destOrd="1" presId="urn:microsoft.com/office/officeart/2005/8/layout/hList1"/>
    <dgm:cxn modelId="{C08E66ED-5E50-47F1-B8FA-98215FED82A5}" type="presOf" srcId="{A8B56146-7F9C-4263-BAC3-D301287FD43A}" destId="{43D7B72E-DC89-452B-95FD-82ED761C2D97}" srcOrd="0" destOrd="0" presId="urn:microsoft.com/office/officeart/2005/8/layout/hList1"/>
    <dgm:cxn modelId="{95B97516-891C-4AC9-924A-B93519DAF8A1}" srcId="{EF07CB4E-BE90-4683-B02A-228400E283DD}" destId="{7492A279-850B-4FDF-BA46-B3221583B3FC}" srcOrd="1" destOrd="0" parTransId="{793115CF-7903-4CFE-BF9E-DB84B2F2F02E}" sibTransId="{45E96D94-E230-42FD-8B04-D13A12D3816E}"/>
    <dgm:cxn modelId="{5791750F-DAB3-41BD-AACA-4EA9F9432320}" type="presOf" srcId="{EF07CB4E-BE90-4683-B02A-228400E283DD}" destId="{6A01FAE9-1435-4B82-A433-090E6C677A5F}" srcOrd="0" destOrd="0" presId="urn:microsoft.com/office/officeart/2005/8/layout/hList1"/>
    <dgm:cxn modelId="{2472D84F-7E69-4E7A-866E-516D8CF0475F}" type="presOf" srcId="{2D1D0CD4-FF4E-4616-95E2-9D950FC52D53}" destId="{43D7B72E-DC89-452B-95FD-82ED761C2D97}" srcOrd="0" destOrd="3" presId="urn:microsoft.com/office/officeart/2005/8/layout/hList1"/>
    <dgm:cxn modelId="{527283CE-633C-4C47-9676-079377B5D41D}" type="presOf" srcId="{7920AD90-2855-40DF-8C1A-1752B30F33BE}" destId="{6F97A431-1F2D-4BDE-98D6-7474148CD059}" srcOrd="0" destOrd="0" presId="urn:microsoft.com/office/officeart/2005/8/layout/hList1"/>
    <dgm:cxn modelId="{2877B91F-F460-4702-91AA-1068CB316AC0}" srcId="{8398ED56-1A93-4973-A6DA-22DAB78C0750}" destId="{6FEB5A87-F99B-48C7-AE93-B3676811A054}" srcOrd="1" destOrd="0" parTransId="{21EE226C-A8DE-49CE-B3DF-7798B2916779}" sibTransId="{B3B446C2-5BE0-4CD3-A655-569C13C062F6}"/>
    <dgm:cxn modelId="{E3D3B10A-E99E-421F-BD32-0769C1540617}" srcId="{EF07CB4E-BE90-4683-B02A-228400E283DD}" destId="{08869A0F-6536-4463-9316-F93F2D302C13}" srcOrd="0" destOrd="0" parTransId="{7609BC8A-13A1-48AF-92AD-0FFFCEBC68BD}" sibTransId="{D8B87E69-A8C0-4F65-9853-A5742EBD2688}"/>
    <dgm:cxn modelId="{7D2D8C79-DDB4-457D-876D-02B8AABA0FD4}" srcId="{8855D9AE-7EA7-47F2-B160-69DF4752B259}" destId="{5363295C-B5D6-4A4E-923B-7F2B684304FA}" srcOrd="0" destOrd="0" parTransId="{1D4D1EAD-1EEA-4872-9043-1657D7C078FF}" sibTransId="{8E4BB35C-2D8B-4964-BDF8-473082C6DA1B}"/>
    <dgm:cxn modelId="{989C7359-638E-4494-A22A-8FCCE49D383A}" srcId="{8398ED56-1A93-4973-A6DA-22DAB78C0750}" destId="{7920AD90-2855-40DF-8C1A-1752B30F33BE}" srcOrd="0" destOrd="0" parTransId="{60184C1F-6523-4CF9-A32C-54C20A346043}" sibTransId="{EFC0F7F3-E68A-4957-9688-9B85E08911F3}"/>
    <dgm:cxn modelId="{2E8A5592-1104-4ED5-A3C2-51A348D37F7B}" type="presOf" srcId="{8BBE810D-C95B-4027-8237-AB2B93FB1BCC}" destId="{F6F055DB-3686-4152-8081-5E618772AB20}" srcOrd="0" destOrd="2" presId="urn:microsoft.com/office/officeart/2005/8/layout/hList1"/>
    <dgm:cxn modelId="{1150728D-9C4F-4931-9A23-C58AFAAC5B27}" type="presOf" srcId="{6FEB5A87-F99B-48C7-AE93-B3676811A054}" destId="{D8EBE947-5E22-4620-9D28-875BADBAFD98}" srcOrd="0" destOrd="0" presId="urn:microsoft.com/office/officeart/2005/8/layout/hList1"/>
    <dgm:cxn modelId="{DB7AC3FC-4E3E-4EE8-ABE5-E9A837FBA7AE}" srcId="{6FEB5A87-F99B-48C7-AE93-B3676811A054}" destId="{8855D9AE-7EA7-47F2-B160-69DF4752B259}" srcOrd="1" destOrd="0" parTransId="{5F3364B3-D8F0-4DA0-B6F9-E26EE87FEB05}" sibTransId="{96D1F402-64EA-4D2A-ACA0-1DA1F2FF08E5}"/>
    <dgm:cxn modelId="{EFAE2E9B-4995-4C57-8ED1-0B1EE0F72893}" type="presOf" srcId="{AA6E15C6-0E6E-4B76-9960-3D07D5F8C784}" destId="{E64117DA-B8A3-4584-B9C3-A5DCA43C876D}" srcOrd="0" destOrd="2" presId="urn:microsoft.com/office/officeart/2005/8/layout/hList1"/>
    <dgm:cxn modelId="{FCA5702A-B7F6-4957-A33A-DD13F58BF9D6}" srcId="{3B1F3DA6-7993-47F2-8D96-2C68546B91E4}" destId="{75827E57-EDF1-4C2B-BADF-2E5EAD1826F5}" srcOrd="1" destOrd="0" parTransId="{4B04ED5F-2C56-4709-9374-75605EF158C6}" sibTransId="{89914E1A-F67B-45DD-8021-C9897050A8BB}"/>
    <dgm:cxn modelId="{C8E3B436-2F9C-48A3-85F4-29665B0D1732}" srcId="{7492A279-850B-4FDF-BA46-B3221583B3FC}" destId="{8BBE810D-C95B-4027-8237-AB2B93FB1BCC}" srcOrd="0" destOrd="0" parTransId="{CC4A5912-4C8A-4437-8B74-7912AEAC37C3}" sibTransId="{2842D8D1-EB70-4460-84B5-FC2D07E8CB33}"/>
    <dgm:cxn modelId="{B37D6E9B-E079-4F52-95D0-8FC41A1408FA}" srcId="{7920AD90-2855-40DF-8C1A-1752B30F33BE}" destId="{61DAC4D7-5EC5-46A2-B40C-D3189F8F552B}" srcOrd="0" destOrd="0" parTransId="{36CEC217-62E1-4578-BBC9-AA179A69D20B}" sibTransId="{45D3A1E3-5E78-4F0E-8495-4F4CA4F85448}"/>
    <dgm:cxn modelId="{CC6CF847-E0C7-4FF5-9B14-B5C0D9E87BF9}" type="presOf" srcId="{8398ED56-1A93-4973-A6DA-22DAB78C0750}" destId="{9D2C6B12-F900-4C55-84E9-D97BF48A4DA1}" srcOrd="0" destOrd="0" presId="urn:microsoft.com/office/officeart/2005/8/layout/hList1"/>
    <dgm:cxn modelId="{15F72FD5-C26C-424A-AA40-A157B1EF41A5}" type="presOf" srcId="{75827E57-EDF1-4C2B-BADF-2E5EAD1826F5}" destId="{E64117DA-B8A3-4584-B9C3-A5DCA43C876D}" srcOrd="0" destOrd="3" presId="urn:microsoft.com/office/officeart/2005/8/layout/hList1"/>
    <dgm:cxn modelId="{BDCA78DB-737C-4905-BBC5-6EF32DA90C07}" type="presParOf" srcId="{9D2C6B12-F900-4C55-84E9-D97BF48A4DA1}" destId="{36F91F28-8352-415B-A188-043D17C75A5A}" srcOrd="0" destOrd="0" presId="urn:microsoft.com/office/officeart/2005/8/layout/hList1"/>
    <dgm:cxn modelId="{4AA3C285-8862-4A5C-B8B4-B2046053B955}" type="presParOf" srcId="{36F91F28-8352-415B-A188-043D17C75A5A}" destId="{6F97A431-1F2D-4BDE-98D6-7474148CD059}" srcOrd="0" destOrd="0" presId="urn:microsoft.com/office/officeart/2005/8/layout/hList1"/>
    <dgm:cxn modelId="{516F2235-4BCD-4C2C-B2AA-E95FDF7A9842}" type="presParOf" srcId="{36F91F28-8352-415B-A188-043D17C75A5A}" destId="{E64117DA-B8A3-4584-B9C3-A5DCA43C876D}" srcOrd="1" destOrd="0" presId="urn:microsoft.com/office/officeart/2005/8/layout/hList1"/>
    <dgm:cxn modelId="{17FF0E23-BE1C-433D-A036-5D2F16DFBBE6}" type="presParOf" srcId="{9D2C6B12-F900-4C55-84E9-D97BF48A4DA1}" destId="{8C732E7C-8A62-4E8B-875E-486BCC1928C2}" srcOrd="1" destOrd="0" presId="urn:microsoft.com/office/officeart/2005/8/layout/hList1"/>
    <dgm:cxn modelId="{03309ACC-D4F0-478C-B2BC-99B8C50F83DA}" type="presParOf" srcId="{9D2C6B12-F900-4C55-84E9-D97BF48A4DA1}" destId="{D9D113F0-07D9-4F42-90FF-0A531B948647}" srcOrd="2" destOrd="0" presId="urn:microsoft.com/office/officeart/2005/8/layout/hList1"/>
    <dgm:cxn modelId="{C0AC5539-BD03-4224-B571-D66E40A7EE5C}" type="presParOf" srcId="{D9D113F0-07D9-4F42-90FF-0A531B948647}" destId="{D8EBE947-5E22-4620-9D28-875BADBAFD98}" srcOrd="0" destOrd="0" presId="urn:microsoft.com/office/officeart/2005/8/layout/hList1"/>
    <dgm:cxn modelId="{F835EBFC-3F09-4BEC-8B71-0433ED2C2BF1}" type="presParOf" srcId="{D9D113F0-07D9-4F42-90FF-0A531B948647}" destId="{43D7B72E-DC89-452B-95FD-82ED761C2D97}" srcOrd="1" destOrd="0" presId="urn:microsoft.com/office/officeart/2005/8/layout/hList1"/>
    <dgm:cxn modelId="{DEDFF0A6-7B9A-4AE5-A619-A2D04FF763A9}" type="presParOf" srcId="{9D2C6B12-F900-4C55-84E9-D97BF48A4DA1}" destId="{3759E5A8-DE82-41FE-8391-DA18630F6495}" srcOrd="3" destOrd="0" presId="urn:microsoft.com/office/officeart/2005/8/layout/hList1"/>
    <dgm:cxn modelId="{B563F21A-8B8E-4373-8A5C-FA7741C56936}" type="presParOf" srcId="{9D2C6B12-F900-4C55-84E9-D97BF48A4DA1}" destId="{4C00415A-221D-4C9C-BC55-20704CB4414D}" srcOrd="4" destOrd="0" presId="urn:microsoft.com/office/officeart/2005/8/layout/hList1"/>
    <dgm:cxn modelId="{0B9ED3BC-CE86-440A-8DED-C432180E6571}" type="presParOf" srcId="{4C00415A-221D-4C9C-BC55-20704CB4414D}" destId="{6A01FAE9-1435-4B82-A433-090E6C677A5F}" srcOrd="0" destOrd="0" presId="urn:microsoft.com/office/officeart/2005/8/layout/hList1"/>
    <dgm:cxn modelId="{02343EED-0986-46ED-BEC2-1ABEB742B8B6}" type="presParOf" srcId="{4C00415A-221D-4C9C-BC55-20704CB4414D}" destId="{F6F055DB-3686-4152-8081-5E618772AB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80184-0A19-4B5A-969F-612A06AEABE9}">
      <dsp:nvSpPr>
        <dsp:cNvPr id="0" name=""/>
        <dsp:cNvSpPr/>
      </dsp:nvSpPr>
      <dsp:spPr>
        <a:xfrm>
          <a:off x="36467" y="27859"/>
          <a:ext cx="1121458" cy="893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Growth Costs ($)</a:t>
          </a:r>
        </a:p>
      </dsp:txBody>
      <dsp:txXfrm>
        <a:off x="62641" y="54033"/>
        <a:ext cx="1069110" cy="841314"/>
      </dsp:txXfrm>
    </dsp:sp>
    <dsp:sp modelId="{B52B8E9E-9EEE-4AB7-B4C3-B1C183AD8C81}">
      <dsp:nvSpPr>
        <dsp:cNvPr id="0" name=""/>
        <dsp:cNvSpPr/>
      </dsp:nvSpPr>
      <dsp:spPr>
        <a:xfrm>
          <a:off x="1268428" y="335629"/>
          <a:ext cx="234266" cy="278121"/>
        </a:xfrm>
        <a:prstGeom prst="mathDivid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68428" y="391253"/>
        <a:ext cx="163986" cy="166873"/>
      </dsp:txXfrm>
    </dsp:sp>
    <dsp:sp modelId="{EB0FC651-AEA6-4C3A-8C97-CCBE9300BE76}">
      <dsp:nvSpPr>
        <dsp:cNvPr id="0" name=""/>
        <dsp:cNvSpPr/>
      </dsp:nvSpPr>
      <dsp:spPr>
        <a:xfrm>
          <a:off x="1599937" y="27859"/>
          <a:ext cx="1121458" cy="89366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Projected Growth Units</a:t>
          </a:r>
          <a:endParaRPr lang="en-US" sz="1700" kern="1200" dirty="0"/>
        </a:p>
      </dsp:txBody>
      <dsp:txXfrm>
        <a:off x="1626111" y="54033"/>
        <a:ext cx="1069110" cy="841314"/>
      </dsp:txXfrm>
    </dsp:sp>
    <dsp:sp modelId="{5823CAC0-EF14-4E05-B00F-7D3E554F86BA}">
      <dsp:nvSpPr>
        <dsp:cNvPr id="0" name=""/>
        <dsp:cNvSpPr/>
      </dsp:nvSpPr>
      <dsp:spPr>
        <a:xfrm rot="12764">
          <a:off x="2817116" y="338443"/>
          <a:ext cx="202929" cy="278121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17116" y="393954"/>
        <a:ext cx="142050" cy="166873"/>
      </dsp:txXfrm>
    </dsp:sp>
    <dsp:sp modelId="{AC334F86-5D46-4C18-B0D5-90EB71A0479C}">
      <dsp:nvSpPr>
        <dsp:cNvPr id="0" name=""/>
        <dsp:cNvSpPr/>
      </dsp:nvSpPr>
      <dsp:spPr>
        <a:xfrm>
          <a:off x="3104280" y="33445"/>
          <a:ext cx="1121458" cy="893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Cost  ($) per Unit</a:t>
          </a:r>
        </a:p>
      </dsp:txBody>
      <dsp:txXfrm>
        <a:off x="3130454" y="59619"/>
        <a:ext cx="1069110" cy="841314"/>
      </dsp:txXfrm>
    </dsp:sp>
    <dsp:sp modelId="{5964CC81-FA35-486C-A7E0-F022F1A255E0}">
      <dsp:nvSpPr>
        <dsp:cNvPr id="0" name=""/>
        <dsp:cNvSpPr/>
      </dsp:nvSpPr>
      <dsp:spPr>
        <a:xfrm rot="5372513">
          <a:off x="3478739" y="1162798"/>
          <a:ext cx="385679" cy="278121"/>
        </a:xfrm>
        <a:prstGeom prst="mathMultiply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520123" y="1176705"/>
        <a:ext cx="302243" cy="166873"/>
      </dsp:txXfrm>
    </dsp:sp>
    <dsp:sp modelId="{538AD2B4-37DC-4488-B674-7F2456FB5150}">
      <dsp:nvSpPr>
        <dsp:cNvPr id="0" name=""/>
        <dsp:cNvSpPr/>
      </dsp:nvSpPr>
      <dsp:spPr>
        <a:xfrm>
          <a:off x="3117244" y="1654780"/>
          <a:ext cx="1121458" cy="89366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Estimated Number of Units  </a:t>
          </a:r>
        </a:p>
      </dsp:txBody>
      <dsp:txXfrm>
        <a:off x="3143418" y="1680954"/>
        <a:ext cx="1069110" cy="841314"/>
      </dsp:txXfrm>
    </dsp:sp>
    <dsp:sp modelId="{D016C05D-6799-43A0-B754-EFB11E60AFFD}">
      <dsp:nvSpPr>
        <dsp:cNvPr id="0" name=""/>
        <dsp:cNvSpPr/>
      </dsp:nvSpPr>
      <dsp:spPr>
        <a:xfrm rot="21578790">
          <a:off x="4375484" y="1957352"/>
          <a:ext cx="289989" cy="278121"/>
        </a:xfrm>
        <a:prstGeom prst="mathEqua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75485" y="2013233"/>
        <a:ext cx="206553" cy="166873"/>
      </dsp:txXfrm>
    </dsp:sp>
    <dsp:sp modelId="{78D92D5B-C65A-45B4-8C83-A517AC64EADC}">
      <dsp:nvSpPr>
        <dsp:cNvPr id="0" name=""/>
        <dsp:cNvSpPr/>
      </dsp:nvSpPr>
      <dsp:spPr>
        <a:xfrm>
          <a:off x="4785842" y="1644485"/>
          <a:ext cx="1121458" cy="8936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SDC </a:t>
          </a:r>
        </a:p>
      </dsp:txBody>
      <dsp:txXfrm>
        <a:off x="4812016" y="1670659"/>
        <a:ext cx="1069110" cy="841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7A431-1F2D-4BDE-98D6-7474148CD059}">
      <dsp:nvSpPr>
        <dsp:cNvPr id="0" name=""/>
        <dsp:cNvSpPr/>
      </dsp:nvSpPr>
      <dsp:spPr>
        <a:xfrm>
          <a:off x="2590" y="655774"/>
          <a:ext cx="2526078" cy="748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Water/ Sewer</a:t>
          </a:r>
          <a:endParaRPr lang="en-US" sz="2600" kern="1200" dirty="0"/>
        </a:p>
      </dsp:txBody>
      <dsp:txXfrm>
        <a:off x="2590" y="655774"/>
        <a:ext cx="2526078" cy="748800"/>
      </dsp:txXfrm>
    </dsp:sp>
    <dsp:sp modelId="{E64117DA-B8A3-4584-B9C3-A5DCA43C876D}">
      <dsp:nvSpPr>
        <dsp:cNvPr id="0" name=""/>
        <dsp:cNvSpPr/>
      </dsp:nvSpPr>
      <dsp:spPr>
        <a:xfrm>
          <a:off x="2590" y="1404574"/>
          <a:ext cx="2526078" cy="199836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Dwelling units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Equivalent dwelling units</a:t>
          </a:r>
          <a:endParaRPr lang="en-US" sz="2000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Water meter size</a:t>
          </a:r>
          <a:endParaRPr lang="en-US" sz="1800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Development characteristics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90" y="1404574"/>
        <a:ext cx="2526078" cy="1998360"/>
      </dsp:txXfrm>
    </dsp:sp>
    <dsp:sp modelId="{D8EBE947-5E22-4620-9D28-875BADBAFD98}">
      <dsp:nvSpPr>
        <dsp:cNvPr id="0" name=""/>
        <dsp:cNvSpPr/>
      </dsp:nvSpPr>
      <dsp:spPr>
        <a:xfrm>
          <a:off x="2882319" y="655774"/>
          <a:ext cx="2526078" cy="748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Transportation</a:t>
          </a:r>
          <a:endParaRPr lang="en-US" sz="2600" kern="1200" dirty="0"/>
        </a:p>
      </dsp:txBody>
      <dsp:txXfrm>
        <a:off x="2882319" y="655774"/>
        <a:ext cx="2526078" cy="748800"/>
      </dsp:txXfrm>
    </dsp:sp>
    <dsp:sp modelId="{43D7B72E-DC89-452B-95FD-82ED761C2D97}">
      <dsp:nvSpPr>
        <dsp:cNvPr id="0" name=""/>
        <dsp:cNvSpPr/>
      </dsp:nvSpPr>
      <dsp:spPr>
        <a:xfrm>
          <a:off x="2882319" y="1404574"/>
          <a:ext cx="2526078" cy="199836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PM peak hour trips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Trip generation</a:t>
          </a:r>
          <a:endParaRPr lang="en-US" sz="2000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Varies by land use</a:t>
          </a:r>
          <a:endParaRPr lang="en-US" sz="1800" kern="1200" dirty="0">
            <a:solidFill>
              <a:schemeClr val="tx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Adjustments for pass-by trips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82319" y="1404574"/>
        <a:ext cx="2526078" cy="1998360"/>
      </dsp:txXfrm>
    </dsp:sp>
    <dsp:sp modelId="{6A01FAE9-1435-4B82-A433-090E6C677A5F}">
      <dsp:nvSpPr>
        <dsp:cNvPr id="0" name=""/>
        <dsp:cNvSpPr/>
      </dsp:nvSpPr>
      <dsp:spPr>
        <a:xfrm>
          <a:off x="5762049" y="655774"/>
          <a:ext cx="2526078" cy="748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Stormwater</a:t>
          </a:r>
          <a:endParaRPr lang="en-US" sz="2600" kern="1200" dirty="0"/>
        </a:p>
      </dsp:txBody>
      <dsp:txXfrm>
        <a:off x="5762049" y="655774"/>
        <a:ext cx="2526078" cy="748800"/>
      </dsp:txXfrm>
    </dsp:sp>
    <dsp:sp modelId="{F6F055DB-3686-4152-8081-5E618772AB20}">
      <dsp:nvSpPr>
        <dsp:cNvPr id="0" name=""/>
        <dsp:cNvSpPr/>
      </dsp:nvSpPr>
      <dsp:spPr>
        <a:xfrm>
          <a:off x="5762049" y="1404574"/>
          <a:ext cx="2526078" cy="199836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Dwelling units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Equivalent dwelling units</a:t>
          </a:r>
          <a:endParaRPr lang="en-US" sz="20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Impervious area</a:t>
          </a:r>
          <a:endParaRPr lang="en-US" sz="1800" kern="1200" dirty="0"/>
        </a:p>
      </dsp:txBody>
      <dsp:txXfrm>
        <a:off x="5762049" y="1404574"/>
        <a:ext cx="2526078" cy="199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FE7D2-D3DE-486D-8ABA-FFA0EC0E6F6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56CC-2198-4C81-89E8-610085F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56CC-2198-4C81-89E8-610085F53E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2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150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45B3-4667-46C1-8791-EE3D9FCCB3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D9898E-6DD6-4813-8EE1-BC7EA430540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42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E22DFB-BE25-4CA4-A404-2F457F73C17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8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OVERALL INCREASES CAN BE DEFERED FOLLOWING RATE STRUCTURE CHANGES</a:t>
            </a:r>
          </a:p>
          <a:p>
            <a:r>
              <a:rPr lang="en-US" baseline="0" dirty="0" smtClean="0"/>
              <a:t>We will come back with SDCs at a later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56CC-2198-4C81-89E8-610085F53E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OVERALL INCREASES CAN BE DEFERED FOLLOWING RATE STRUCTURE CHANGES</a:t>
            </a:r>
          </a:p>
          <a:p>
            <a:r>
              <a:rPr lang="en-US" baseline="0" dirty="0" smtClean="0"/>
              <a:t>We will come back with SDCs at a later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56CC-2198-4C81-89E8-610085F53E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283BB3-C364-444C-9985-D7053B37C3FA}" type="slidenum">
              <a:rPr lang="en-US" smtClean="0">
                <a:latin typeface="Times New Roman" panose="02020603050405020304" pitchFamily="18" charset="0"/>
              </a:rPr>
              <a:pPr/>
              <a:t>7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3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587" indent="-287918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672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341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010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3678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347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017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5686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50FB4-AF1C-48CD-9B2C-5E193025BC29}" type="slidenum">
              <a:rPr lang="en-US">
                <a:latin typeface="Times New Roman" panose="02020603050405020304" pitchFamily="18" charset="0"/>
              </a:rPr>
              <a:pPr/>
              <a:t>9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587" indent="-287918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672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341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010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3678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347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017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5686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50FB4-AF1C-48CD-9B2C-5E193025BC29}" type="slidenum">
              <a:rPr lang="en-US">
                <a:latin typeface="Times New Roman" panose="02020603050405020304" pitchFamily="18" charset="0"/>
              </a:rPr>
              <a:pPr/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0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52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A97-57AF-4584-952A-111F743550FC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BC0-C9E3-4538-9E4E-8BF41FF9D039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D9B5-3A04-495E-8AF9-6B669F01A941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038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F044-C765-4C09-87E5-76AF91CE3195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9283-9DAB-45DA-9855-4156F46EDACA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C067-C370-4C67-A1D1-92C90D1B67A4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EE2F-E653-4BCD-A2C9-0CB33434E139}" type="datetime1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6AD3-9488-4935-A12F-2F167FBCA5B2}" type="datetime1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1F99-5299-4473-B9F9-B5D8C7D53AB4}" type="datetime1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F6A6-6214-4F8A-BB4F-CD15D385FC13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4BDA-4469-425B-B72D-061069A829EC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08ED12-6D0E-4386-873F-FEE2A2780FD5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7894"/>
            <a:ext cx="7772400" cy="1780108"/>
          </a:xfrm>
        </p:spPr>
        <p:txBody>
          <a:bodyPr/>
          <a:lstStyle/>
          <a:p>
            <a:r>
              <a:rPr lang="en-US" dirty="0" smtClean="0"/>
              <a:t>System Development Charge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4334"/>
            <a:ext cx="6400800" cy="1473200"/>
          </a:xfrm>
        </p:spPr>
        <p:txBody>
          <a:bodyPr/>
          <a:lstStyle/>
          <a:p>
            <a:r>
              <a:rPr lang="en-US" dirty="0" smtClean="0"/>
              <a:t>City Council Meeting</a:t>
            </a:r>
          </a:p>
          <a:p>
            <a:r>
              <a:rPr lang="en-US" dirty="0" smtClean="0"/>
              <a:t>May 26, 2020</a:t>
            </a:r>
            <a:endParaRPr lang="en-US" dirty="0"/>
          </a:p>
        </p:txBody>
      </p:sp>
      <p:pic>
        <p:nvPicPr>
          <p:cNvPr id="4" name="Picture 3" descr="GRG_Logo_FINAL_1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904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4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87695"/>
            <a:ext cx="2533650" cy="18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Updated SDC Schedules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10</a:t>
            </a:fld>
            <a:endParaRPr lang="en-US" sz="1200" b="1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00070"/>
              </p:ext>
            </p:extLst>
          </p:nvPr>
        </p:nvGraphicFramePr>
        <p:xfrm>
          <a:off x="3133614" y="3200400"/>
          <a:ext cx="4038600" cy="286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Worksheet" r:id="rId4" imgW="2457352" imgH="1743031" progId="Excel.Sheet.12">
                  <p:embed/>
                </p:oleObj>
              </mc:Choice>
              <mc:Fallback>
                <p:oleObj name="Worksheet" r:id="rId4" imgW="2457352" imgH="17430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3614" y="3200400"/>
                        <a:ext cx="4038600" cy="286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6682"/>
            <a:ext cx="7408333" cy="3450696"/>
          </a:xfrm>
        </p:spPr>
        <p:txBody>
          <a:bodyPr/>
          <a:lstStyle/>
          <a:p>
            <a:r>
              <a:rPr lang="en-US" dirty="0" smtClean="0"/>
              <a:t>ADU added @50 % of Single Family</a:t>
            </a:r>
          </a:p>
          <a:p>
            <a:r>
              <a:rPr lang="en-US" dirty="0" smtClean="0"/>
              <a:t>Additional land use types added to wastewater EDU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7924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SDC Comparison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7" y="2286000"/>
            <a:ext cx="7747801" cy="39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2425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Next Steps</a:t>
            </a:r>
            <a:endParaRPr altLang="en-US" sz="3600" dirty="0" smtClean="0">
              <a:effectLst/>
            </a:endParaRP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569307" cy="4435474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altLang="en-US" sz="3200" dirty="0" smtClean="0"/>
              <a:t>June 10 Public Hearing</a:t>
            </a:r>
          </a:p>
          <a:p>
            <a:pPr eaLnBrk="1" hangingPunct="1"/>
            <a:r>
              <a:rPr lang="en-US" altLang="en-US" sz="3200" dirty="0" smtClean="0"/>
              <a:t>Update methodology report with revised project list calculations</a:t>
            </a:r>
            <a:endParaRPr lang="en-US" altLang="en-US" sz="3200" dirty="0" smtClean="0"/>
          </a:p>
          <a:p>
            <a:r>
              <a:rPr lang="en-US" altLang="en-US" sz="3000" dirty="0" smtClean="0"/>
              <a:t>July 14 Adoption</a:t>
            </a:r>
            <a:endParaRPr lang="en-US" altLang="en-US" sz="3000" dirty="0" smtClean="0"/>
          </a:p>
          <a:p>
            <a:pPr marL="301943" lvl="1" indent="0" eaLnBrk="1" hangingPunct="1">
              <a:buNone/>
            </a:pPr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992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95_size_1920x1200_6338-1920x1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2700" y="-12700"/>
            <a:ext cx="9183688" cy="2374900"/>
            <a:chOff x="-12700" y="-12700"/>
            <a:chExt cx="9184132" cy="2133600"/>
          </a:xfrm>
        </p:grpSpPr>
        <p:sp>
          <p:nvSpPr>
            <p:cNvPr id="5" name="Freeform 4"/>
            <p:cNvSpPr/>
            <p:nvPr/>
          </p:nvSpPr>
          <p:spPr>
            <a:xfrm>
              <a:off x="-12700" y="-12700"/>
              <a:ext cx="9157143" cy="1688184"/>
            </a:xfrm>
            <a:custGeom>
              <a:avLst/>
              <a:gdLst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83362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83362 h 114300"/>
                <a:gd name="connsiteX4" fmla="*/ 0 w 889000"/>
                <a:gd name="connsiteY4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0" h="114300">
                  <a:moveTo>
                    <a:pt x="0" y="0"/>
                  </a:moveTo>
                  <a:lnTo>
                    <a:pt x="889000" y="0"/>
                  </a:lnTo>
                  <a:lnTo>
                    <a:pt x="889000" y="114300"/>
                  </a:lnTo>
                  <a:cubicBezTo>
                    <a:pt x="592667" y="114300"/>
                    <a:pt x="256876" y="57580"/>
                    <a:pt x="0" y="8336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85D8A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1" y="1219069"/>
              <a:ext cx="9171431" cy="456414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0" y="1237344"/>
              <a:ext cx="9144000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0" y="1331475"/>
              <a:ext cx="9144000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81000"/>
            <a:ext cx="9144000" cy="1143000"/>
          </a:xfrm>
        </p:spPr>
        <p:txBody>
          <a:bodyPr lIns="96981" tIns="48491" rIns="96981" bIns="48491"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524830"/>
            <a:ext cx="7586133" cy="372533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 smtClean="0"/>
              <a:t>Overview of Legal Requirements and Methodology</a:t>
            </a:r>
            <a:endParaRPr lang="en-US" dirty="0"/>
          </a:p>
          <a:p>
            <a:r>
              <a:rPr lang="en-US" dirty="0" smtClean="0"/>
              <a:t>Updated Project Lists and Fee Schedules</a:t>
            </a:r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67" dirty="0" smtClean="0"/>
              <a:t>Background</a:t>
            </a:r>
            <a:endParaRPr altLang="en-US" sz="3667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09600" y="2034791"/>
            <a:ext cx="7391401" cy="37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2333" dirty="0" smtClean="0"/>
              <a:t>Systems Development Charges (SDCs) Defined:</a:t>
            </a:r>
          </a:p>
          <a:p>
            <a:pPr lvl="1"/>
            <a:r>
              <a:rPr lang="en-US" altLang="en-US" sz="1800" dirty="0" smtClean="0"/>
              <a:t>One-time charge at </a:t>
            </a:r>
            <a:r>
              <a:rPr lang="en-US" altLang="en-US" sz="1800" dirty="0"/>
              <a:t>time of connection </a:t>
            </a:r>
            <a:r>
              <a:rPr lang="en-US" altLang="en-US" sz="1800" dirty="0" smtClean="0"/>
              <a:t>or building </a:t>
            </a:r>
            <a:r>
              <a:rPr lang="en-US" altLang="en-US" sz="1800" dirty="0"/>
              <a:t>permit </a:t>
            </a:r>
          </a:p>
          <a:p>
            <a:pPr lvl="1"/>
            <a:r>
              <a:rPr lang="en-US" altLang="en-US" sz="1800" dirty="0"/>
              <a:t>Recover capital investments to serve future </a:t>
            </a:r>
            <a:r>
              <a:rPr lang="en-US" altLang="en-US" sz="1800" dirty="0" smtClean="0"/>
              <a:t>growth</a:t>
            </a:r>
          </a:p>
          <a:p>
            <a:r>
              <a:rPr lang="en-US" altLang="en-US" sz="2300" dirty="0" smtClean="0"/>
              <a:t>Existing SDCs</a:t>
            </a:r>
          </a:p>
          <a:p>
            <a:pPr lvl="1"/>
            <a:r>
              <a:rPr lang="en-US" altLang="en-US" sz="2100" dirty="0" smtClean="0"/>
              <a:t> B</a:t>
            </a:r>
            <a:r>
              <a:rPr lang="en-US" altLang="en-US" sz="1800" dirty="0" smtClean="0"/>
              <a:t>ased on methodology developed in 2008 </a:t>
            </a:r>
          </a:p>
          <a:p>
            <a:pPr lvl="1"/>
            <a:r>
              <a:rPr lang="en-US" altLang="en-US" sz="1800" dirty="0" smtClean="0"/>
              <a:t> Charged for water, wastewater (sewer), streets, and parks</a:t>
            </a:r>
          </a:p>
          <a:p>
            <a:r>
              <a:rPr lang="en-US" altLang="en-US" dirty="0" smtClean="0"/>
              <a:t>SDC Update</a:t>
            </a:r>
          </a:p>
          <a:p>
            <a:pPr lvl="1"/>
            <a:r>
              <a:rPr lang="en-US" altLang="en-US" sz="1900" dirty="0" smtClean="0"/>
              <a:t>Based on system planning updates between 2016-2019</a:t>
            </a:r>
          </a:p>
          <a:p>
            <a:pPr lvl="1"/>
            <a:r>
              <a:rPr lang="en-US" altLang="en-US" sz="1900" dirty="0" smtClean="0"/>
              <a:t>Includes new stormwater SDC</a:t>
            </a:r>
          </a:p>
          <a:p>
            <a:pPr lvl="1"/>
            <a:r>
              <a:rPr lang="en-US" altLang="en-US" sz="1900" dirty="0" smtClean="0"/>
              <a:t>Parks update to follow after master plan update</a:t>
            </a:r>
            <a:endParaRPr lang="en-US" altLang="en-US" sz="1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6729" tIns="38365" rIns="76729" bIns="38365" rtlCol="0" anchor="ctr">
            <a:normAutofit/>
          </a:bodyPr>
          <a:lstStyle/>
          <a:p>
            <a:pPr eaLnBrk="1" hangingPunct="1"/>
            <a:r>
              <a:rPr lang="en-US" altLang="en-US" sz="3667" dirty="0" smtClean="0"/>
              <a:t>SDC Update Process</a:t>
            </a:r>
            <a:endParaRPr altLang="en-US" sz="3667" dirty="0"/>
          </a:p>
        </p:txBody>
      </p:sp>
      <p:sp>
        <p:nvSpPr>
          <p:cNvPr id="8622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2209800"/>
            <a:ext cx="5347855" cy="3630123"/>
          </a:xfrm>
          <a:prstGeom prst="rect">
            <a:avLst/>
          </a:prstGeom>
        </p:spPr>
        <p:txBody>
          <a:bodyPr vert="horz" lIns="76729" tIns="38365" rIns="76729" bIns="38365" rtlCol="0">
            <a:normAutofit/>
          </a:bodyPr>
          <a:lstStyle/>
          <a:p>
            <a:r>
              <a:rPr lang="en-US" altLang="en-US" sz="2333" dirty="0" smtClean="0"/>
              <a:t>Follows </a:t>
            </a:r>
            <a:r>
              <a:rPr lang="en-US" altLang="en-US" sz="2333" dirty="0"/>
              <a:t>Oregon SDC law requirements</a:t>
            </a:r>
          </a:p>
          <a:p>
            <a:pPr lvl="1"/>
            <a:r>
              <a:rPr lang="en-US" altLang="en-US" sz="1933" dirty="0"/>
              <a:t>90-day notification to interested parties of public hearing </a:t>
            </a:r>
            <a:r>
              <a:rPr lang="en-US" altLang="en-US" sz="1933" dirty="0" smtClean="0"/>
              <a:t>(March 10, </a:t>
            </a:r>
            <a:r>
              <a:rPr lang="en-US" altLang="en-US" sz="1933" dirty="0"/>
              <a:t>2020)</a:t>
            </a:r>
          </a:p>
          <a:p>
            <a:pPr lvl="1"/>
            <a:r>
              <a:rPr lang="en-US" altLang="en-US" sz="1933" dirty="0"/>
              <a:t>Methodology report made available 60 days prior to hearing </a:t>
            </a:r>
            <a:r>
              <a:rPr lang="en-US" altLang="en-US" sz="1933" dirty="0" smtClean="0"/>
              <a:t>(April 10, </a:t>
            </a:r>
            <a:r>
              <a:rPr lang="en-US" altLang="en-US" sz="1933" dirty="0"/>
              <a:t>2020)</a:t>
            </a:r>
          </a:p>
          <a:p>
            <a:r>
              <a:rPr lang="en-US" altLang="en-US" sz="2333" dirty="0" smtClean="0"/>
              <a:t>Public hearing scheduled for June 10, 2020</a:t>
            </a:r>
            <a:endParaRPr lang="en-US" altLang="en-US" sz="2333" dirty="0"/>
          </a:p>
          <a:p>
            <a:r>
              <a:rPr lang="en-US" altLang="en-US" sz="2333" dirty="0" smtClean="0"/>
              <a:t>Revised project lists and fee schedules  </a:t>
            </a:r>
            <a:r>
              <a:rPr lang="en-US" altLang="en-US" sz="2333" dirty="0"/>
              <a:t>for discussion</a:t>
            </a:r>
          </a:p>
          <a:p>
            <a:pPr lvl="1"/>
            <a:endParaRPr lang="en-US" altLang="en-US" sz="1933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37756"/>
            <a:ext cx="2331253" cy="30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9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SDC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88929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513" y="2201998"/>
            <a:ext cx="52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System Specific (water, wastewater, etc.)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384451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Development Specific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8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Growth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6</a:t>
            </a:fld>
            <a:endParaRPr lang="en-US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924346" y="3015165"/>
            <a:ext cx="2215098" cy="16728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3000" dirty="0" smtClean="0">
                <a:latin typeface="Arial Black" pitchFamily="34" charset="0"/>
              </a:rPr>
              <a:t>Capital $</a:t>
            </a:r>
            <a:endParaRPr lang="en-US" sz="3000" dirty="0">
              <a:latin typeface="Arial Black" pitchFamily="34" charset="0"/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 rot="1546" flipH="1">
            <a:off x="3748311" y="2566653"/>
            <a:ext cx="762904" cy="307657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C1C6D7"/>
              </a:gs>
              <a:gs pos="100000">
                <a:srgbClr val="44548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2495451" y="2142196"/>
            <a:ext cx="2923127" cy="3539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chemeClr val="accent1"/>
                </a:solidFill>
                <a:latin typeface="Arial Narrow" pitchFamily="-112" charset="0"/>
              </a:rPr>
              <a:t>Existing Facilities </a:t>
            </a:r>
            <a:r>
              <a:rPr lang="en-US" sz="2000" i="1" dirty="0" smtClean="0">
                <a:solidFill>
                  <a:schemeClr val="accent1"/>
                </a:solidFill>
                <a:latin typeface="Arial Narrow" pitchFamily="-112" charset="0"/>
              </a:rPr>
              <a:t> </a:t>
            </a:r>
            <a:endParaRPr lang="en-US" sz="2000" i="1" dirty="0">
              <a:solidFill>
                <a:schemeClr val="accent1"/>
              </a:solidFill>
              <a:latin typeface="Arial Narrow" pitchFamily="-112" charset="0"/>
            </a:endParaRP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 rot="18134197" flipH="1">
            <a:off x="2462050" y="3017616"/>
            <a:ext cx="627675" cy="354683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445488"/>
              </a:gs>
              <a:gs pos="100000">
                <a:srgbClr val="C1C6D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90081" y="2757121"/>
            <a:ext cx="1571117" cy="61555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chemeClr val="accent1"/>
                </a:solidFill>
                <a:latin typeface="Arial Narrow" pitchFamily="-112" charset="0"/>
              </a:rPr>
              <a:t>System Plan Improvements</a:t>
            </a:r>
            <a:endParaRPr lang="en-US" sz="2000" i="1" dirty="0">
              <a:solidFill>
                <a:schemeClr val="accent1"/>
              </a:solidFill>
              <a:latin typeface="Arial Narrow" pitchFamily="-112" charset="0"/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 rot="21513076" flipV="1">
            <a:off x="3849003" y="4764920"/>
            <a:ext cx="745504" cy="359849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C1C6D7"/>
              </a:gs>
              <a:gs pos="100000">
                <a:srgbClr val="44548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860474" y="4463264"/>
            <a:ext cx="1646266" cy="8771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chemeClr val="accent1"/>
                </a:solidFill>
                <a:latin typeface="Arial Narrow" pitchFamily="-112" charset="0"/>
              </a:rPr>
              <a:t>Albany Capital </a:t>
            </a:r>
            <a:r>
              <a:rPr lang="en-US" sz="2000" i="1" dirty="0">
                <a:solidFill>
                  <a:schemeClr val="accent1"/>
                </a:solidFill>
                <a:latin typeface="Arial Narrow" pitchFamily="-112" charset="0"/>
              </a:rPr>
              <a:t>Improvement Plan</a:t>
            </a: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5334000" y="3433561"/>
            <a:ext cx="588908" cy="604327"/>
          </a:xfrm>
          <a:prstGeom prst="rightArrow">
            <a:avLst>
              <a:gd name="adj1" fmla="val 83352"/>
              <a:gd name="adj2" fmla="val 41116"/>
            </a:avLst>
          </a:prstGeom>
          <a:gradFill rotWithShape="1">
            <a:gsLst>
              <a:gs pos="0">
                <a:srgbClr val="7D7DBE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5967814" y="2659573"/>
            <a:ext cx="2776442" cy="224227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B4BDFE"/>
              </a:buClr>
              <a:buSzPct val="80000"/>
            </a:pPr>
            <a:r>
              <a:rPr lang="en-US" altLang="en-US" b="1" dirty="0" smtClean="0"/>
              <a:t>SDC </a:t>
            </a:r>
            <a:r>
              <a:rPr lang="en-US" altLang="en-US" b="1" dirty="0" smtClean="0"/>
              <a:t>Criteria</a:t>
            </a:r>
            <a:r>
              <a:rPr lang="en-US" altLang="en-US" b="1" dirty="0"/>
              <a:t>:</a:t>
            </a:r>
            <a:endParaRPr lang="en-US" altLang="en-US" sz="2400" b="1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DC9E4C"/>
              </a:buClr>
              <a:buSzPct val="70000"/>
              <a:buFont typeface="Monotype Sorts" pitchFamily="2" charset="2"/>
              <a:buChar char="è"/>
            </a:pPr>
            <a:r>
              <a:rPr lang="en-GB" altLang="en-US" sz="1200" b="1" dirty="0" smtClean="0"/>
              <a:t>Existing </a:t>
            </a:r>
            <a:r>
              <a:rPr lang="en-GB" altLang="en-US" sz="1200" b="1" dirty="0" smtClean="0"/>
              <a:t>facility costs </a:t>
            </a:r>
            <a:endParaRPr lang="en-GB" altLang="en-US" sz="1200" b="1" dirty="0" smtClean="0"/>
          </a:p>
          <a:p>
            <a:pPr marL="282575" lvl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DC9E4C"/>
              </a:buClr>
              <a:buSzPct val="70000"/>
              <a:buFont typeface="Monotype Sorts" pitchFamily="2" charset="2"/>
              <a:buChar char="è"/>
            </a:pPr>
            <a:r>
              <a:rPr lang="en-GB" altLang="en-US" sz="1200" dirty="0" smtClean="0"/>
              <a:t>Available capacity</a:t>
            </a:r>
          </a:p>
          <a:p>
            <a:pPr marL="282575" lvl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DC9E4C"/>
              </a:buClr>
              <a:buSzPct val="70000"/>
              <a:buFont typeface="Monotype Sorts" pitchFamily="2" charset="2"/>
              <a:buChar char="è"/>
            </a:pPr>
            <a:r>
              <a:rPr lang="en-GB" altLang="en-US" sz="1200" dirty="0" smtClean="0"/>
              <a:t>City funding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DC9E4C"/>
              </a:buClr>
              <a:buSzPct val="70000"/>
              <a:buFont typeface="Monotype Sorts" pitchFamily="2" charset="2"/>
              <a:buChar char="è"/>
            </a:pPr>
            <a:r>
              <a:rPr lang="en-GB" altLang="en-US" sz="1200" b="1" dirty="0" smtClean="0"/>
              <a:t>Future improvements included </a:t>
            </a:r>
            <a:r>
              <a:rPr lang="en-GB" altLang="en-US" sz="1200" b="1" dirty="0"/>
              <a:t>in adopted </a:t>
            </a:r>
            <a:r>
              <a:rPr lang="en-GB" altLang="en-US" sz="1200" b="1" dirty="0" smtClean="0"/>
              <a:t>plan</a:t>
            </a:r>
          </a:p>
          <a:p>
            <a:pPr marL="282575" lvl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DC9E4C"/>
              </a:buClr>
              <a:buSzPct val="70000"/>
              <a:buFont typeface="Monotype Sorts" pitchFamily="2" charset="2"/>
              <a:buChar char="è"/>
            </a:pPr>
            <a:r>
              <a:rPr lang="en-GB" altLang="en-US" sz="1200" dirty="0" smtClean="0"/>
              <a:t>Needed </a:t>
            </a:r>
            <a:r>
              <a:rPr lang="en-GB" altLang="en-US" sz="1200" dirty="0"/>
              <a:t>for growth </a:t>
            </a:r>
            <a:r>
              <a:rPr lang="en-GB" altLang="en-US" sz="1200" dirty="0" smtClean="0"/>
              <a:t>within planning period</a:t>
            </a:r>
            <a:endParaRPr lang="en-GB" altLang="en-US" sz="1200" dirty="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167580" y="5353244"/>
            <a:ext cx="1924367" cy="61555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chemeClr val="accent1"/>
                </a:solidFill>
                <a:latin typeface="Arial Narrow" pitchFamily="-112" charset="0"/>
              </a:rPr>
              <a:t>SDC Compliance Costs</a:t>
            </a:r>
            <a:endParaRPr lang="en-US" sz="2000" i="1" dirty="0">
              <a:solidFill>
                <a:schemeClr val="accent1"/>
              </a:solidFill>
              <a:latin typeface="Arial Narrow" pitchFamily="-112" charset="0"/>
            </a:endParaRPr>
          </a:p>
        </p:txBody>
      </p:sp>
      <p:sp>
        <p:nvSpPr>
          <p:cNvPr id="41" name="AutoShape 26"/>
          <p:cNvSpPr>
            <a:spLocks noChangeArrowheads="1"/>
          </p:cNvSpPr>
          <p:nvPr/>
        </p:nvSpPr>
        <p:spPr bwMode="auto">
          <a:xfrm rot="14743642" flipH="1">
            <a:off x="2502897" y="4293427"/>
            <a:ext cx="627675" cy="354683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445488"/>
              </a:gs>
              <a:gs pos="100000">
                <a:srgbClr val="C1C6D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67" dirty="0" smtClean="0"/>
              <a:t>Defining Growth Units</a:t>
            </a:r>
            <a:endParaRPr sz="3667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28093489"/>
              </p:ext>
            </p:extLst>
          </p:nvPr>
        </p:nvGraphicFramePr>
        <p:xfrm>
          <a:off x="457200" y="1676400"/>
          <a:ext cx="8290718" cy="405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370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from 60-Day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Comparison of Project List Costs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77273"/>
            <a:ext cx="7216972" cy="4941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New projects identified (system expansion to service specific areas; Morning Star Rd realignment,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Minor modifications to SDC-eligible share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9</a:t>
            </a:fld>
            <a:endParaRPr lang="en-US" sz="1200" b="1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23280"/>
              </p:ext>
            </p:extLst>
          </p:nvPr>
        </p:nvGraphicFramePr>
        <p:xfrm>
          <a:off x="1905000" y="3657600"/>
          <a:ext cx="4888861" cy="233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Worksheet" r:id="rId4" imgW="2848002" imgH="1362177" progId="Excel.Sheet.12">
                  <p:embed/>
                </p:oleObj>
              </mc:Choice>
              <mc:Fallback>
                <p:oleObj name="Worksheet" r:id="rId4" imgW="2848002" imgH="13621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3657600"/>
                        <a:ext cx="4888861" cy="2338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0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7805</TotalTime>
  <Words>391</Words>
  <Application>Microsoft Office PowerPoint</Application>
  <PresentationFormat>On-screen Show (4:3)</PresentationFormat>
  <Paragraphs>101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PGothic</vt:lpstr>
      <vt:lpstr>Arial</vt:lpstr>
      <vt:lpstr>Arial Black</vt:lpstr>
      <vt:lpstr>Arial Narrow</vt:lpstr>
      <vt:lpstr>Calibri</vt:lpstr>
      <vt:lpstr>Candara</vt:lpstr>
      <vt:lpstr>Monotype Sorts</vt:lpstr>
      <vt:lpstr>Symbol</vt:lpstr>
      <vt:lpstr>Times New Roman</vt:lpstr>
      <vt:lpstr>Waveform</vt:lpstr>
      <vt:lpstr>Microsoft Excel Worksheet</vt:lpstr>
      <vt:lpstr>System Development Charge Update</vt:lpstr>
      <vt:lpstr>Overview</vt:lpstr>
      <vt:lpstr>Background</vt:lpstr>
      <vt:lpstr>SDC Update Process</vt:lpstr>
      <vt:lpstr>Basic SDC Methodology</vt:lpstr>
      <vt:lpstr>Determining Growth Costs</vt:lpstr>
      <vt:lpstr>Defining Growth Units</vt:lpstr>
      <vt:lpstr>Updates from 60-Day Review</vt:lpstr>
      <vt:lpstr>Comparison of Project List Costs</vt:lpstr>
      <vt:lpstr>Updated SDC Schedules</vt:lpstr>
      <vt:lpstr>SDC Comparison</vt:lpstr>
      <vt:lpstr>Next Steps</vt:lpstr>
      <vt:lpstr>Questions</vt:lpstr>
    </vt:vector>
  </TitlesOfParts>
  <Company>City of Sherwood Orehon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Council Work Session</dc:title>
  <dc:creator>Amy Burns</dc:creator>
  <cp:lastModifiedBy>Deb Galardi</cp:lastModifiedBy>
  <cp:revision>134</cp:revision>
  <cp:lastPrinted>2016-02-02T23:44:46Z</cp:lastPrinted>
  <dcterms:created xsi:type="dcterms:W3CDTF">2016-01-05T17:41:48Z</dcterms:created>
  <dcterms:modified xsi:type="dcterms:W3CDTF">2020-05-26T21:13:06Z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{DLP_Owner}">
    <vt:lpwstr>cssadmin</vt:lpwstr>
  </property>
  <property fmtid="{D5CDD505-2E9C-101B-9397-08002B2CF9AE}" pid="3" name="{DLP_CreatedBy}">
    <vt:lpwstr>burnsa</vt:lpwstr>
  </property>
  <property fmtid="{D5CDD505-2E9C-101B-9397-08002B2CF9AE}" pid="4" name="{DLP_CreatedOn}">
    <vt:lpwstr>1/5/2016 2:05:26 PM</vt:lpwstr>
  </property>
  <property fmtid="{D5CDD505-2E9C-101B-9397-08002B2CF9AE}" pid="5" name="{DLP_Description}">
    <vt:lpwstr/>
  </property>
  <property fmtid="{D5CDD505-2E9C-101B-9397-08002B2CF9AE}" pid="6" name="{DLP_VersionNotes}">
    <vt:lpwstr/>
  </property>
  <property fmtid="{D5CDD505-2E9C-101B-9397-08002B2CF9AE}" pid="7" name="{DLP_VersionID}">
    <vt:lpwstr>1</vt:lpwstr>
  </property>
  <property fmtid="{D5CDD505-2E9C-101B-9397-08002B2CF9AE}" pid="8" name="{DLP_MinorID}">
    <vt:lpwstr>0</vt:lpwstr>
  </property>
  <property fmtid="{D5CDD505-2E9C-101B-9397-08002B2CF9AE}" pid="9" name="{DLP_Path}">
    <vt:lpwstr>COSDOCS\Documents\Public Works\PW DIRECTOR\Presentations\</vt:lpwstr>
  </property>
  <property fmtid="{D5CDD505-2E9C-101B-9397-08002B2CF9AE}" pid="10" name="{DLP_ParentFolder}">
    <vt:lpwstr>66CEFA212DF443DF998D8FE4CE40BD61</vt:lpwstr>
  </property>
  <property fmtid="{D5CDD505-2E9C-101B-9397-08002B2CF9AE}" pid="11" name="{DLP_ObjectID}">
    <vt:lpwstr>3CEB04B7CFCE4E15005E1B2E79574D23</vt:lpwstr>
  </property>
  <property fmtid="{D5CDD505-2E9C-101B-9397-08002B2CF9AE}" pid="12" name="{DLP_FileName}">
    <vt:lpwstr>01-05-16 Council Work Session - WGG Update v1_0.pptx</vt:lpwstr>
  </property>
  <property fmtid="{D5CDD505-2E9C-101B-9397-08002B2CF9AE}" pid="13" name="{DLP_Extension}">
    <vt:lpwstr>.pptx</vt:lpwstr>
  </property>
  <property fmtid="{D5CDD505-2E9C-101B-9397-08002B2CF9AE}" pid="14" name="{DLP_Profile}">
    <vt:lpwstr>Public Works</vt:lpwstr>
  </property>
  <property fmtid="{D5CDD505-2E9C-101B-9397-08002B2CF9AE}" pid="15" name="{DLPP_Document Type}">
    <vt:lpwstr>Presentation</vt:lpwstr>
  </property>
  <property fmtid="{D5CDD505-2E9C-101B-9397-08002B2CF9AE}" pid="16" name="{DLPP_Record}">
    <vt:lpwstr>Yes</vt:lpwstr>
  </property>
</Properties>
</file>