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1" r:id="rId4"/>
    <p:sldId id="295" r:id="rId5"/>
    <p:sldId id="299" r:id="rId6"/>
    <p:sldId id="289" r:id="rId7"/>
    <p:sldId id="285" r:id="rId8"/>
    <p:sldId id="288" r:id="rId9"/>
    <p:sldId id="293" r:id="rId10"/>
    <p:sldId id="272" r:id="rId11"/>
    <p:sldId id="297" r:id="rId12"/>
    <p:sldId id="296" r:id="rId13"/>
    <p:sldId id="298" r:id="rId14"/>
    <p:sldId id="300" r:id="rId15"/>
    <p:sldId id="311" r:id="rId16"/>
    <p:sldId id="301" r:id="rId17"/>
    <p:sldId id="302" r:id="rId18"/>
    <p:sldId id="304" r:id="rId19"/>
    <p:sldId id="312" r:id="rId20"/>
    <p:sldId id="305" r:id="rId21"/>
    <p:sldId id="306" r:id="rId22"/>
    <p:sldId id="310" r:id="rId23"/>
    <p:sldId id="313" r:id="rId24"/>
    <p:sldId id="307" r:id="rId25"/>
    <p:sldId id="308" r:id="rId26"/>
    <p:sldId id="309" r:id="rId27"/>
    <p:sldId id="283" r:id="rId28"/>
    <p:sldId id="314" r:id="rId29"/>
    <p:sldId id="282" r:id="rId3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b%20Galardi\Documents\Millersburg\Millersburg%20Sewer%20Fin%20Plan%206.23.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b%20Galardi\Documents\Millersburg\Millersburg%20Sewer%20Fin%20Plan%206.23.19(3percent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4953307797006E-2"/>
          <c:y val="8.7425531914893606E-2"/>
          <c:w val="0.68069111417570005"/>
          <c:h val="0.81107790249623002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Graph!$B$11</c:f>
              <c:strCache>
                <c:ptCount val="1"/>
                <c:pt idx="0">
                  <c:v>General Fund Admin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Graph!$C$11:$H$11</c:f>
              <c:numCache>
                <c:formatCode>#,##0</c:formatCode>
                <c:ptCount val="6"/>
                <c:pt idx="0">
                  <c:v>180710</c:v>
                </c:pt>
                <c:pt idx="1">
                  <c:v>188772.27000000002</c:v>
                </c:pt>
                <c:pt idx="2">
                  <c:v>197198.7243</c:v>
                </c:pt>
                <c:pt idx="3">
                  <c:v>206006.01494700002</c:v>
                </c:pt>
                <c:pt idx="4">
                  <c:v>215211.56430363003</c:v>
                </c:pt>
                <c:pt idx="5">
                  <c:v>224833.60107246274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2-4272-974F-889D8EE9F423}"/>
            </c:ext>
          </c:extLst>
        </c:ser>
        <c:ser>
          <c:idx val="4"/>
          <c:order val="4"/>
          <c:tx>
            <c:strRef>
              <c:f>Graph!$B$12</c:f>
              <c:strCache>
                <c:ptCount val="1"/>
                <c:pt idx="0">
                  <c:v>Contract Albany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Graph!$C$12:$H$12</c:f>
              <c:numCache>
                <c:formatCode>#,##0</c:formatCode>
                <c:ptCount val="6"/>
                <c:pt idx="0">
                  <c:v>494000</c:v>
                </c:pt>
                <c:pt idx="1">
                  <c:v>520570</c:v>
                </c:pt>
                <c:pt idx="2">
                  <c:v>548577.35</c:v>
                </c:pt>
                <c:pt idx="3">
                  <c:v>578100.14425000001</c:v>
                </c:pt>
                <c:pt idx="4">
                  <c:v>609220.73378374986</c:v>
                </c:pt>
                <c:pt idx="5">
                  <c:v>642025.95900585619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22-4272-974F-889D8EE9F423}"/>
            </c:ext>
          </c:extLst>
        </c:ser>
        <c:ser>
          <c:idx val="5"/>
          <c:order val="5"/>
          <c:tx>
            <c:strRef>
              <c:f>Graph!$B$13</c:f>
              <c:strCache>
                <c:ptCount val="1"/>
                <c:pt idx="0">
                  <c:v>Capital Outlay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Graph!$C$13:$H$13</c:f>
              <c:numCache>
                <c:formatCode>#,##0</c:formatCode>
                <c:ptCount val="6"/>
                <c:pt idx="0">
                  <c:v>205000</c:v>
                </c:pt>
                <c:pt idx="1">
                  <c:v>0</c:v>
                </c:pt>
                <c:pt idx="2">
                  <c:v>99724.599999999991</c:v>
                </c:pt>
                <c:pt idx="3">
                  <c:v>426163.53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22-4272-974F-889D8EE9F423}"/>
            </c:ext>
          </c:extLst>
        </c:ser>
        <c:ser>
          <c:idx val="6"/>
          <c:order val="6"/>
          <c:tx>
            <c:strRef>
              <c:f>Graph!$B$14</c:f>
              <c:strCache>
                <c:ptCount val="1"/>
                <c:pt idx="0">
                  <c:v>Debt Service (net of SDCs)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Graph!$C$14:$H$14</c:f>
              <c:numCache>
                <c:formatCode>#,##0</c:formatCode>
                <c:ptCount val="6"/>
                <c:pt idx="0">
                  <c:v>66206</c:v>
                </c:pt>
                <c:pt idx="1">
                  <c:v>63534</c:v>
                </c:pt>
                <c:pt idx="2">
                  <c:v>64571.5</c:v>
                </c:pt>
                <c:pt idx="3">
                  <c:v>60334</c:v>
                </c:pt>
                <c:pt idx="4">
                  <c:v>256441.66666666669</c:v>
                </c:pt>
                <c:pt idx="5">
                  <c:v>370323.66666666669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744800"/>
        <c:axId val="4301142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Graph!$C$4:$H$4</c15:sqref>
                        </c15:formulaRef>
                      </c:ext>
                    </c:extLst>
                    <c:strCache>
                      <c:ptCount val="6"/>
                      <c:pt idx="0">
                        <c:v>2019-20</c:v>
                      </c:pt>
                      <c:pt idx="1">
                        <c:v>2020-21</c:v>
                      </c:pt>
                      <c:pt idx="2">
                        <c:v>2021-22</c:v>
                      </c:pt>
                      <c:pt idx="3">
                        <c:v>2022-23</c:v>
                      </c:pt>
                      <c:pt idx="4">
                        <c:v>2023-24</c:v>
                      </c:pt>
                      <c:pt idx="5">
                        <c:v>2024-25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Graph!$C$7:$H$7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8F22-4272-974F-889D8EE9F42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Graph!$B$5</c:f>
              <c:strCache>
                <c:ptCount val="1"/>
                <c:pt idx="0">
                  <c:v>Ending Fund Balance (net of reserves)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Graph!$C$5:$H$5</c:f>
              <c:numCache>
                <c:formatCode>_("$"* #,##0_);_("$"* \(#,##0\);_("$"* "-"_);_(@_)</c:formatCode>
                <c:ptCount val="6"/>
                <c:pt idx="0">
                  <c:v>145739.80500585691</c:v>
                </c:pt>
                <c:pt idx="1">
                  <c:v>396644.58356976323</c:v>
                </c:pt>
                <c:pt idx="2">
                  <c:v>537203.85654299008</c:v>
                </c:pt>
                <c:pt idx="3">
                  <c:v>324339.98984818824</c:v>
                </c:pt>
                <c:pt idx="4">
                  <c:v>207221.52029597491</c:v>
                </c:pt>
                <c:pt idx="5">
                  <c:v>-19358.312837310601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F22-4272-974F-889D8EE9F423}"/>
            </c:ext>
          </c:extLst>
        </c:ser>
        <c:ser>
          <c:idx val="1"/>
          <c:order val="1"/>
          <c:tx>
            <c:strRef>
              <c:f>Graph!$B$6</c:f>
              <c:strCache>
                <c:ptCount val="1"/>
                <c:pt idx="0">
                  <c:v>Rate 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Graph!$C$6:$H$6</c:f>
              <c:numCache>
                <c:formatCode>#,##0</c:formatCode>
                <c:ptCount val="6"/>
                <c:pt idx="0">
                  <c:v>929862.38454923627</c:v>
                </c:pt>
                <c:pt idx="1">
                  <c:v>952502.2776050024</c:v>
                </c:pt>
                <c:pt idx="2">
                  <c:v>976677.64665404882</c:v>
                </c:pt>
                <c:pt idx="3">
                  <c:v>980677.23009523901</c:v>
                </c:pt>
                <c:pt idx="4">
                  <c:v>985009.79530825384</c:v>
                </c:pt>
                <c:pt idx="5">
                  <c:v>990850.71430038277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744800"/>
        <c:axId val="430114280"/>
      </c:lineChart>
      <c:catAx>
        <c:axId val="4897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114280"/>
        <c:crosses val="autoZero"/>
        <c:auto val="1"/>
        <c:lblAlgn val="ctr"/>
        <c:lblOffset val="100"/>
        <c:noMultiLvlLbl val="0"/>
      </c:catAx>
      <c:valAx>
        <c:axId val="43011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3984820252799"/>
          <c:y val="0.30877634444630597"/>
          <c:w val="0.19770992366412199"/>
          <c:h val="0.340159825766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4953307797006E-2"/>
          <c:y val="8.7425531914893606E-2"/>
          <c:w val="0.68069111417570005"/>
          <c:h val="0.81107790249623002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Graph!$B$11</c:f>
              <c:strCache>
                <c:ptCount val="1"/>
                <c:pt idx="0">
                  <c:v>Materials &amp; 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Graph!$C$11:$H$11</c:f>
              <c:numCache>
                <c:formatCode>#,##0</c:formatCode>
                <c:ptCount val="6"/>
                <c:pt idx="0">
                  <c:v>544000</c:v>
                </c:pt>
                <c:pt idx="1">
                  <c:v>572570</c:v>
                </c:pt>
                <c:pt idx="2">
                  <c:v>602657.35</c:v>
                </c:pt>
                <c:pt idx="3">
                  <c:v>634343.34424999985</c:v>
                </c:pt>
                <c:pt idx="4">
                  <c:v>667713.66178374982</c:v>
                </c:pt>
                <c:pt idx="5">
                  <c:v>702858.60412585619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2-4272-974F-889D8EE9F423}"/>
            </c:ext>
          </c:extLst>
        </c:ser>
        <c:ser>
          <c:idx val="4"/>
          <c:order val="4"/>
          <c:tx>
            <c:strRef>
              <c:f>Graph!$B$12</c:f>
              <c:strCache>
                <c:ptCount val="1"/>
                <c:pt idx="0">
                  <c:v>GF Amin Transfer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Graph!$C$12:$H$12</c:f>
              <c:numCache>
                <c:formatCode>#,##0</c:formatCode>
                <c:ptCount val="6"/>
                <c:pt idx="0">
                  <c:v>173502</c:v>
                </c:pt>
                <c:pt idx="1">
                  <c:v>181203.87</c:v>
                </c:pt>
                <c:pt idx="2">
                  <c:v>189251.90429999999</c:v>
                </c:pt>
                <c:pt idx="3">
                  <c:v>197661.853947</c:v>
                </c:pt>
                <c:pt idx="4">
                  <c:v>206450.19525363002</c:v>
                </c:pt>
                <c:pt idx="5">
                  <c:v>215634.16356996272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22-4272-974F-889D8EE9F423}"/>
            </c:ext>
          </c:extLst>
        </c:ser>
        <c:ser>
          <c:idx val="5"/>
          <c:order val="5"/>
          <c:tx>
            <c:strRef>
              <c:f>Graph!$B$13</c:f>
              <c:strCache>
                <c:ptCount val="1"/>
                <c:pt idx="0">
                  <c:v>Capital Transfers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Graph!$C$13:$H$13</c:f>
              <c:numCache>
                <c:formatCode>#,##0</c:formatCode>
                <c:ptCount val="6"/>
                <c:pt idx="0">
                  <c:v>130000</c:v>
                </c:pt>
                <c:pt idx="1">
                  <c:v>5700</c:v>
                </c:pt>
                <c:pt idx="2">
                  <c:v>336540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22-4272-974F-889D8EE9F423}"/>
            </c:ext>
          </c:extLst>
        </c:ser>
        <c:ser>
          <c:idx val="6"/>
          <c:order val="6"/>
          <c:tx>
            <c:strRef>
              <c:f>Graph!$B$14</c:f>
              <c:strCache>
                <c:ptCount val="1"/>
                <c:pt idx="0">
                  <c:v>Debt Transfers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Graph!$C$14:$H$14</c:f>
              <c:numCache>
                <c:formatCode>#,##0</c:formatCode>
                <c:ptCount val="6"/>
                <c:pt idx="0">
                  <c:v>80274</c:v>
                </c:pt>
                <c:pt idx="1">
                  <c:v>73129</c:v>
                </c:pt>
                <c:pt idx="2">
                  <c:v>66045.090909090824</c:v>
                </c:pt>
                <c:pt idx="3">
                  <c:v>360857.18181818182</c:v>
                </c:pt>
                <c:pt idx="4">
                  <c:v>358998.18181818182</c:v>
                </c:pt>
                <c:pt idx="5">
                  <c:v>353256.63636363635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291472"/>
        <c:axId val="4302891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Graph!$B$7</c15:sqref>
                        </c15:formulaRef>
                      </c:ext>
                    </c:extLst>
                    <c:strCache>
                      <c:ptCount val="1"/>
                      <c:pt idx="0">
                        <c:v>Transfers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Graph!$C$4:$H$4</c15:sqref>
                        </c15:formulaRef>
                      </c:ext>
                    </c:extLst>
                    <c:strCache>
                      <c:ptCount val="6"/>
                      <c:pt idx="0">
                        <c:v>2019-20</c:v>
                      </c:pt>
                      <c:pt idx="1">
                        <c:v>2020-21</c:v>
                      </c:pt>
                      <c:pt idx="2">
                        <c:v>2021-22</c:v>
                      </c:pt>
                      <c:pt idx="3">
                        <c:v>2022-23</c:v>
                      </c:pt>
                      <c:pt idx="4">
                        <c:v>2023-24</c:v>
                      </c:pt>
                      <c:pt idx="5">
                        <c:v>2024-25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Graph!$C$7:$H$7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1">
                        <c:v>37000</c:v>
                      </c:pt>
                      <c:pt idx="2">
                        <c:v>37000</c:v>
                      </c:pt>
                      <c:pt idx="3">
                        <c:v>37000</c:v>
                      </c:pt>
                      <c:pt idx="4">
                        <c:v>37000</c:v>
                      </c:pt>
                      <c:pt idx="5">
                        <c:v>37000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8F22-4272-974F-889D8EE9F42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Graph!$B$5</c:f>
              <c:strCache>
                <c:ptCount val="1"/>
                <c:pt idx="0">
                  <c:v>Ending Fund Balance (net of reserves)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Graph!$C$5:$H$5</c:f>
              <c:numCache>
                <c:formatCode>#,##0</c:formatCode>
                <c:ptCount val="6"/>
                <c:pt idx="0">
                  <c:v>678922.48517808248</c:v>
                </c:pt>
                <c:pt idx="1">
                  <c:v>892878.51928767189</c:v>
                </c:pt>
                <c:pt idx="2">
                  <c:v>783502.5178110844</c:v>
                </c:pt>
                <c:pt idx="3">
                  <c:v>536525.65104221436</c:v>
                </c:pt>
                <c:pt idx="4">
                  <c:v>405149.68782701343</c:v>
                </c:pt>
                <c:pt idx="5">
                  <c:v>247234.69818755554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F22-4272-974F-889D8EE9F423}"/>
            </c:ext>
          </c:extLst>
        </c:ser>
        <c:ser>
          <c:idx val="1"/>
          <c:order val="1"/>
          <c:tx>
            <c:strRef>
              <c:f>Graph!$B$6</c:f>
              <c:strCache>
                <c:ptCount val="1"/>
                <c:pt idx="0">
                  <c:v>Rate 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Graph!$C$4:$H$4</c:f>
              <c:strCache>
                <c:ptCount val="6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</c:strCache>
            </c:strRef>
          </c:cat>
          <c:val>
            <c:numRef>
              <c:f>Graph!$C$6:$H$6</c:f>
              <c:numCache>
                <c:formatCode>#,##0</c:formatCode>
                <c:ptCount val="6"/>
                <c:pt idx="0">
                  <c:v>945273</c:v>
                </c:pt>
                <c:pt idx="1">
                  <c:v>1060922.8400000003</c:v>
                </c:pt>
                <c:pt idx="2">
                  <c:v>1100431.4000000004</c:v>
                </c:pt>
                <c:pt idx="3">
                  <c:v>1111045.6400000001</c:v>
                </c:pt>
                <c:pt idx="4">
                  <c:v>1121659.8799999999</c:v>
                </c:pt>
                <c:pt idx="5">
                  <c:v>1132863.7999999998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291472"/>
        <c:axId val="430289120"/>
      </c:lineChart>
      <c:catAx>
        <c:axId val="43029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289120"/>
        <c:crosses val="autoZero"/>
        <c:auto val="1"/>
        <c:lblAlgn val="ctr"/>
        <c:lblOffset val="100"/>
        <c:noMultiLvlLbl val="0"/>
      </c:catAx>
      <c:valAx>
        <c:axId val="4302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29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3984820252799"/>
          <c:y val="0.30877634444630597"/>
          <c:w val="0.19770992366412199"/>
          <c:h val="0.340159825766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4953307797006E-2"/>
          <c:y val="8.7425531914893606E-2"/>
          <c:w val="0.68069111417570005"/>
          <c:h val="0.81107790249623002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Graph!$B$11</c:f>
              <c:strCache>
                <c:ptCount val="1"/>
                <c:pt idx="0">
                  <c:v>General Fund Admin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Graph!$C$11:$L$11</c:f>
              <c:numCache>
                <c:formatCode>#,##0</c:formatCode>
                <c:ptCount val="10"/>
                <c:pt idx="0">
                  <c:v>180710</c:v>
                </c:pt>
                <c:pt idx="1">
                  <c:v>188772.27000000002</c:v>
                </c:pt>
                <c:pt idx="2">
                  <c:v>197198.7243</c:v>
                </c:pt>
                <c:pt idx="3">
                  <c:v>206006.01494700002</c:v>
                </c:pt>
                <c:pt idx="4">
                  <c:v>215211.56430363003</c:v>
                </c:pt>
                <c:pt idx="5">
                  <c:v>224833.60107246274</c:v>
                </c:pt>
                <c:pt idx="6">
                  <c:v>234891.19802188314</c:v>
                </c:pt>
                <c:pt idx="7">
                  <c:v>245404.31149460643</c:v>
                </c:pt>
                <c:pt idx="8">
                  <c:v>256393.82278383104</c:v>
                </c:pt>
                <c:pt idx="9">
                  <c:v>267881.58146609669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2-4272-974F-889D8EE9F423}"/>
            </c:ext>
          </c:extLst>
        </c:ser>
        <c:ser>
          <c:idx val="4"/>
          <c:order val="4"/>
          <c:tx>
            <c:strRef>
              <c:f>Graph!$B$12</c:f>
              <c:strCache>
                <c:ptCount val="1"/>
                <c:pt idx="0">
                  <c:v>Contract Albany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Graph!$C$12:$L$12</c:f>
              <c:numCache>
                <c:formatCode>#,##0</c:formatCode>
                <c:ptCount val="10"/>
                <c:pt idx="0">
                  <c:v>494000</c:v>
                </c:pt>
                <c:pt idx="1">
                  <c:v>520570</c:v>
                </c:pt>
                <c:pt idx="2">
                  <c:v>548577.35</c:v>
                </c:pt>
                <c:pt idx="3">
                  <c:v>578100.14425000001</c:v>
                </c:pt>
                <c:pt idx="4">
                  <c:v>609220.73378374986</c:v>
                </c:pt>
                <c:pt idx="5">
                  <c:v>642025.95900585619</c:v>
                </c:pt>
                <c:pt idx="6">
                  <c:v>676607.39500973828</c:v>
                </c:pt>
                <c:pt idx="7">
                  <c:v>713061.61032417614</c:v>
                </c:pt>
                <c:pt idx="8">
                  <c:v>751490.43982446438</c:v>
                </c:pt>
                <c:pt idx="9">
                  <c:v>792001.27258456661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22-4272-974F-889D8EE9F423}"/>
            </c:ext>
          </c:extLst>
        </c:ser>
        <c:ser>
          <c:idx val="5"/>
          <c:order val="5"/>
          <c:tx>
            <c:strRef>
              <c:f>Graph!$B$13</c:f>
              <c:strCache>
                <c:ptCount val="1"/>
                <c:pt idx="0">
                  <c:v>Capital Outlay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Graph!$C$13:$L$13</c:f>
              <c:numCache>
                <c:formatCode>#,##0</c:formatCode>
                <c:ptCount val="10"/>
                <c:pt idx="0">
                  <c:v>205000</c:v>
                </c:pt>
                <c:pt idx="1">
                  <c:v>0</c:v>
                </c:pt>
                <c:pt idx="2">
                  <c:v>99724.599999999991</c:v>
                </c:pt>
                <c:pt idx="3">
                  <c:v>426163.53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22-4272-974F-889D8EE9F423}"/>
            </c:ext>
          </c:extLst>
        </c:ser>
        <c:ser>
          <c:idx val="6"/>
          <c:order val="6"/>
          <c:tx>
            <c:strRef>
              <c:f>Graph!$B$14</c:f>
              <c:strCache>
                <c:ptCount val="1"/>
                <c:pt idx="0">
                  <c:v>Debt Service (net of SDCs)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Graph!$C$14:$L$14</c:f>
              <c:numCache>
                <c:formatCode>#,##0</c:formatCode>
                <c:ptCount val="10"/>
                <c:pt idx="0">
                  <c:v>66206</c:v>
                </c:pt>
                <c:pt idx="1">
                  <c:v>63534</c:v>
                </c:pt>
                <c:pt idx="2">
                  <c:v>64571.5</c:v>
                </c:pt>
                <c:pt idx="3">
                  <c:v>60334</c:v>
                </c:pt>
                <c:pt idx="4">
                  <c:v>256441.66666666669</c:v>
                </c:pt>
                <c:pt idx="5">
                  <c:v>370323.66666666669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659328"/>
        <c:axId val="4896589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Graph!$B$7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Graph!$C$4:$L$4</c15:sqref>
                        </c15:formulaRef>
                      </c:ext>
                    </c:extLst>
                    <c:strCache>
                      <c:ptCount val="10"/>
                      <c:pt idx="0">
                        <c:v>2019-20</c:v>
                      </c:pt>
                      <c:pt idx="1">
                        <c:v>2020-21</c:v>
                      </c:pt>
                      <c:pt idx="2">
                        <c:v>2021-22</c:v>
                      </c:pt>
                      <c:pt idx="3">
                        <c:v>2022-23</c:v>
                      </c:pt>
                      <c:pt idx="4">
                        <c:v>2023-24</c:v>
                      </c:pt>
                      <c:pt idx="5">
                        <c:v>2024-25</c:v>
                      </c:pt>
                      <c:pt idx="6">
                        <c:v>2025-26</c:v>
                      </c:pt>
                      <c:pt idx="7">
                        <c:v>2026-27</c:v>
                      </c:pt>
                      <c:pt idx="8">
                        <c:v>2027-28</c:v>
                      </c:pt>
                      <c:pt idx="9">
                        <c:v>2028-29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Graph!$C$7:$L$7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8F22-4272-974F-889D8EE9F42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Graph!$B$5</c:f>
              <c:strCache>
                <c:ptCount val="1"/>
                <c:pt idx="0">
                  <c:v>Ending Fund Balance (net of reserves)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Graph!$C$5:$L$5</c:f>
              <c:numCache>
                <c:formatCode>_("$"* #,##0_);_("$"* \(#,##0\);_("$"* "-"_);_(@_)</c:formatCode>
                <c:ptCount val="10"/>
                <c:pt idx="0">
                  <c:v>145739.80500585691</c:v>
                </c:pt>
                <c:pt idx="1">
                  <c:v>396644.58356976323</c:v>
                </c:pt>
                <c:pt idx="2">
                  <c:v>566146.26794261159</c:v>
                </c:pt>
                <c:pt idx="3">
                  <c:v>412279.07102060982</c:v>
                </c:pt>
                <c:pt idx="4">
                  <c:v>385391.31601174513</c:v>
                </c:pt>
                <c:pt idx="5">
                  <c:v>281674.58150936477</c:v>
                </c:pt>
                <c:pt idx="6">
                  <c:v>782638.59140831092</c:v>
                </c:pt>
                <c:pt idx="7">
                  <c:v>1096000.5955544733</c:v>
                </c:pt>
                <c:pt idx="8">
                  <c:v>1403320.9219460753</c:v>
                </c:pt>
                <c:pt idx="9">
                  <c:v>1696114.0144440066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F22-4272-974F-889D8EE9F423}"/>
            </c:ext>
          </c:extLst>
        </c:ser>
        <c:ser>
          <c:idx val="1"/>
          <c:order val="1"/>
          <c:tx>
            <c:strRef>
              <c:f>Graph!$B$6</c:f>
              <c:strCache>
                <c:ptCount val="1"/>
                <c:pt idx="0">
                  <c:v>Rate 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Graph!$C$6:$L$6</c:f>
              <c:numCache>
                <c:formatCode>#,##0</c:formatCode>
                <c:ptCount val="10"/>
                <c:pt idx="0">
                  <c:v>929862.38454923627</c:v>
                </c:pt>
                <c:pt idx="1">
                  <c:v>952502.2776050024</c:v>
                </c:pt>
                <c:pt idx="2">
                  <c:v>1005620.0580536702</c:v>
                </c:pt>
                <c:pt idx="3">
                  <c:v>1039673.8998680391</c:v>
                </c:pt>
                <c:pt idx="4">
                  <c:v>1075240.5098516024</c:v>
                </c:pt>
                <c:pt idx="5">
                  <c:v>1113713.812931288</c:v>
                </c:pt>
                <c:pt idx="6">
                  <c:v>1153494.6615887103</c:v>
                </c:pt>
                <c:pt idx="7">
                  <c:v>1195087.3192010885</c:v>
                </c:pt>
                <c:pt idx="8">
                  <c:v>1238099.4053840945</c:v>
                </c:pt>
                <c:pt idx="9">
                  <c:v>1275242.3875456173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659328"/>
        <c:axId val="489658936"/>
      </c:lineChart>
      <c:catAx>
        <c:axId val="4896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58936"/>
        <c:crosses val="autoZero"/>
        <c:auto val="1"/>
        <c:lblAlgn val="ctr"/>
        <c:lblOffset val="100"/>
        <c:noMultiLvlLbl val="0"/>
      </c:catAx>
      <c:valAx>
        <c:axId val="48965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5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3984820252799"/>
          <c:y val="0.30877634444630597"/>
          <c:w val="0.19770992366412199"/>
          <c:h val="0.340159825766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4953307797006E-2"/>
          <c:y val="8.7425531914893606E-2"/>
          <c:w val="0.68069111417570005"/>
          <c:h val="0.81107790249623002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Graph!$B$11</c:f>
              <c:strCache>
                <c:ptCount val="1"/>
                <c:pt idx="0">
                  <c:v>Materials &amp; 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Graph!$C$11:$L$11</c:f>
              <c:numCache>
                <c:formatCode>#,##0</c:formatCode>
                <c:ptCount val="10"/>
                <c:pt idx="0">
                  <c:v>544000</c:v>
                </c:pt>
                <c:pt idx="1">
                  <c:v>572570</c:v>
                </c:pt>
                <c:pt idx="2">
                  <c:v>602657.35</c:v>
                </c:pt>
                <c:pt idx="3">
                  <c:v>634343.34424999985</c:v>
                </c:pt>
                <c:pt idx="4">
                  <c:v>667713.66178374982</c:v>
                </c:pt>
                <c:pt idx="5">
                  <c:v>702858.60412585619</c:v>
                </c:pt>
                <c:pt idx="6">
                  <c:v>739873.34593453829</c:v>
                </c:pt>
                <c:pt idx="7">
                  <c:v>778858.19928596821</c:v>
                </c:pt>
                <c:pt idx="8">
                  <c:v>819918.892344728</c:v>
                </c:pt>
                <c:pt idx="9">
                  <c:v>863166.86320564069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2-4272-974F-889D8EE9F423}"/>
            </c:ext>
          </c:extLst>
        </c:ser>
        <c:ser>
          <c:idx val="4"/>
          <c:order val="4"/>
          <c:tx>
            <c:strRef>
              <c:f>Graph!$B$12</c:f>
              <c:strCache>
                <c:ptCount val="1"/>
                <c:pt idx="0">
                  <c:v>GF Amin Transfer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Graph!$C$12:$L$12</c:f>
              <c:numCache>
                <c:formatCode>#,##0</c:formatCode>
                <c:ptCount val="10"/>
                <c:pt idx="0">
                  <c:v>173502</c:v>
                </c:pt>
                <c:pt idx="1">
                  <c:v>181203.87</c:v>
                </c:pt>
                <c:pt idx="2">
                  <c:v>189251.90429999999</c:v>
                </c:pt>
                <c:pt idx="3">
                  <c:v>197661.853947</c:v>
                </c:pt>
                <c:pt idx="4">
                  <c:v>206450.19525363002</c:v>
                </c:pt>
                <c:pt idx="5">
                  <c:v>215634.16356996272</c:v>
                </c:pt>
                <c:pt idx="6">
                  <c:v>225231.78864425811</c:v>
                </c:pt>
                <c:pt idx="7">
                  <c:v>235261.93164810017</c:v>
                </c:pt>
                <c:pt idx="8">
                  <c:v>245744.32394499949</c:v>
                </c:pt>
                <c:pt idx="9">
                  <c:v>256699.60768532354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22-4272-974F-889D8EE9F423}"/>
            </c:ext>
          </c:extLst>
        </c:ser>
        <c:ser>
          <c:idx val="5"/>
          <c:order val="5"/>
          <c:tx>
            <c:strRef>
              <c:f>Graph!$B$13</c:f>
              <c:strCache>
                <c:ptCount val="1"/>
                <c:pt idx="0">
                  <c:v>Capital Transfers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Graph!$C$13:$L$13</c:f>
              <c:numCache>
                <c:formatCode>#,##0</c:formatCode>
                <c:ptCount val="10"/>
                <c:pt idx="0">
                  <c:v>130000</c:v>
                </c:pt>
                <c:pt idx="1">
                  <c:v>5700</c:v>
                </c:pt>
                <c:pt idx="2">
                  <c:v>336540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22-4272-974F-889D8EE9F423}"/>
            </c:ext>
          </c:extLst>
        </c:ser>
        <c:ser>
          <c:idx val="6"/>
          <c:order val="6"/>
          <c:tx>
            <c:strRef>
              <c:f>Graph!$B$14</c:f>
              <c:strCache>
                <c:ptCount val="1"/>
                <c:pt idx="0">
                  <c:v>Debt Transfers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Graph!$C$14:$L$14</c:f>
              <c:numCache>
                <c:formatCode>#,##0</c:formatCode>
                <c:ptCount val="10"/>
                <c:pt idx="0">
                  <c:v>80274</c:v>
                </c:pt>
                <c:pt idx="1">
                  <c:v>73129</c:v>
                </c:pt>
                <c:pt idx="2">
                  <c:v>66045.090909090824</c:v>
                </c:pt>
                <c:pt idx="3">
                  <c:v>360857.18181818182</c:v>
                </c:pt>
                <c:pt idx="4">
                  <c:v>358998.18181818182</c:v>
                </c:pt>
                <c:pt idx="5">
                  <c:v>353256.63636363635</c:v>
                </c:pt>
                <c:pt idx="6">
                  <c:v>351340.63636363635</c:v>
                </c:pt>
                <c:pt idx="7">
                  <c:v>349395.63636363635</c:v>
                </c:pt>
                <c:pt idx="8">
                  <c:v>343566.09090909094</c:v>
                </c:pt>
                <c:pt idx="9">
                  <c:v>344687.09090909094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289904"/>
        <c:axId val="4302902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Graph!$B$7</c15:sqref>
                        </c15:formulaRef>
                      </c:ext>
                    </c:extLst>
                    <c:strCache>
                      <c:ptCount val="1"/>
                      <c:pt idx="0">
                        <c:v>Transfers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Graph!$C$4:$L$4</c15:sqref>
                        </c15:formulaRef>
                      </c:ext>
                    </c:extLst>
                    <c:strCache>
                      <c:ptCount val="10"/>
                      <c:pt idx="0">
                        <c:v>2019-20</c:v>
                      </c:pt>
                      <c:pt idx="1">
                        <c:v>2020-21</c:v>
                      </c:pt>
                      <c:pt idx="2">
                        <c:v>2021-22</c:v>
                      </c:pt>
                      <c:pt idx="3">
                        <c:v>2022-23</c:v>
                      </c:pt>
                      <c:pt idx="4">
                        <c:v>2023-24</c:v>
                      </c:pt>
                      <c:pt idx="5">
                        <c:v>2024-25</c:v>
                      </c:pt>
                      <c:pt idx="6">
                        <c:v>2025-26</c:v>
                      </c:pt>
                      <c:pt idx="7">
                        <c:v>2026-27</c:v>
                      </c:pt>
                      <c:pt idx="8">
                        <c:v>2027-28</c:v>
                      </c:pt>
                      <c:pt idx="9">
                        <c:v>2028-29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Graph!$C$7:$L$7</c15:sqref>
                        </c15:formulaRef>
                      </c:ext>
                    </c:extLst>
                    <c:numCache>
                      <c:formatCode>#,##0</c:formatCode>
                      <c:ptCount val="10"/>
                      <c:pt idx="1">
                        <c:v>37000</c:v>
                      </c:pt>
                      <c:pt idx="2">
                        <c:v>37000</c:v>
                      </c:pt>
                      <c:pt idx="3">
                        <c:v>37000</c:v>
                      </c:pt>
                      <c:pt idx="4">
                        <c:v>37000</c:v>
                      </c:pt>
                      <c:pt idx="5">
                        <c:v>37000</c:v>
                      </c:pt>
                      <c:pt idx="6">
                        <c:v>37000</c:v>
                      </c:pt>
                      <c:pt idx="7">
                        <c:v>37000</c:v>
                      </c:pt>
                      <c:pt idx="8">
                        <c:v>37000</c:v>
                      </c:pt>
                      <c:pt idx="9">
                        <c:v>37000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8F22-4272-974F-889D8EE9F42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Graph!$B$5</c:f>
              <c:strCache>
                <c:ptCount val="1"/>
                <c:pt idx="0">
                  <c:v>Ending Fund Balance (net of reserves)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Graph!$C$5:$L$5</c:f>
              <c:numCache>
                <c:formatCode>#,##0</c:formatCode>
                <c:ptCount val="10"/>
                <c:pt idx="0">
                  <c:v>678922.48517808248</c:v>
                </c:pt>
                <c:pt idx="1">
                  <c:v>892878.51928767189</c:v>
                </c:pt>
                <c:pt idx="2">
                  <c:v>814160.45981108421</c:v>
                </c:pt>
                <c:pt idx="3">
                  <c:v>630065.62251821416</c:v>
                </c:pt>
                <c:pt idx="4">
                  <c:v>595418.74549577339</c:v>
                </c:pt>
                <c:pt idx="5">
                  <c:v>569835.70170139382</c:v>
                </c:pt>
                <c:pt idx="6">
                  <c:v>545132.9190236323</c:v>
                </c:pt>
                <c:pt idx="7">
                  <c:v>522626.20036289922</c:v>
                </c:pt>
                <c:pt idx="8">
                  <c:v>508151.16913715424</c:v>
                </c:pt>
                <c:pt idx="9">
                  <c:v>473776.29095770454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F22-4272-974F-889D8EE9F423}"/>
            </c:ext>
          </c:extLst>
        </c:ser>
        <c:ser>
          <c:idx val="1"/>
          <c:order val="1"/>
          <c:tx>
            <c:strRef>
              <c:f>Graph!$B$6</c:f>
              <c:strCache>
                <c:ptCount val="1"/>
                <c:pt idx="0">
                  <c:v>Rate 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Graph!$C$4:$L$4</c:f>
              <c:strCache>
                <c:ptCount val="10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</c:strCache>
            </c:strRef>
          </c:cat>
          <c:val>
            <c:numRef>
              <c:f>Graph!$C$6:$L$6</c:f>
              <c:numCache>
                <c:formatCode>#,##0</c:formatCode>
                <c:ptCount val="10"/>
                <c:pt idx="0">
                  <c:v>945273</c:v>
                </c:pt>
                <c:pt idx="1">
                  <c:v>1060922.8400000003</c:v>
                </c:pt>
                <c:pt idx="2">
                  <c:v>1131089.3420000002</c:v>
                </c:pt>
                <c:pt idx="3">
                  <c:v>1173927.6694760001</c:v>
                </c:pt>
                <c:pt idx="4">
                  <c:v>1218388.96619276</c:v>
                </c:pt>
                <c:pt idx="5">
                  <c:v>1265195.745845078</c:v>
                </c:pt>
                <c:pt idx="6">
                  <c:v>1313785.0322069614</c:v>
                </c:pt>
                <c:pt idx="7">
                  <c:v>1364221.6495792975</c:v>
                </c:pt>
                <c:pt idx="8">
                  <c:v>1417297.9394859513</c:v>
                </c:pt>
                <c:pt idx="9">
                  <c:v>1457461.8776705302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F22-4272-974F-889D8EE9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289904"/>
        <c:axId val="430290296"/>
      </c:lineChart>
      <c:catAx>
        <c:axId val="43028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290296"/>
        <c:crosses val="autoZero"/>
        <c:auto val="1"/>
        <c:lblAlgn val="ctr"/>
        <c:lblOffset val="100"/>
        <c:noMultiLvlLbl val="0"/>
      </c:catAx>
      <c:valAx>
        <c:axId val="43029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28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253984820252799"/>
          <c:y val="0.30877634444630597"/>
          <c:w val="0.19770992366412199"/>
          <c:h val="0.340159825766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Peaking!$A$14</c:f>
              <c:strCache>
                <c:ptCount val="1"/>
                <c:pt idx="0">
                  <c:v>Industrial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Peaking!$B$11:$M$11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Peaking!$B$14:$M$14</c:f>
              <c:numCache>
                <c:formatCode>_(* #,##0_);_(* \(#,##0\);_(* "-"??_);_(@_)</c:formatCode>
                <c:ptCount val="12"/>
                <c:pt idx="0">
                  <c:v>21326</c:v>
                </c:pt>
                <c:pt idx="1">
                  <c:v>18756</c:v>
                </c:pt>
                <c:pt idx="2">
                  <c:v>17554</c:v>
                </c:pt>
                <c:pt idx="3">
                  <c:v>17090</c:v>
                </c:pt>
                <c:pt idx="4">
                  <c:v>22327</c:v>
                </c:pt>
                <c:pt idx="5">
                  <c:v>16676</c:v>
                </c:pt>
                <c:pt idx="6">
                  <c:v>29902</c:v>
                </c:pt>
                <c:pt idx="7">
                  <c:v>25400</c:v>
                </c:pt>
                <c:pt idx="8">
                  <c:v>30851</c:v>
                </c:pt>
                <c:pt idx="9">
                  <c:v>26265</c:v>
                </c:pt>
                <c:pt idx="10">
                  <c:v>22598</c:v>
                </c:pt>
                <c:pt idx="11">
                  <c:v>15637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83-DC49-A3BE-01517A353261}"/>
            </c:ext>
          </c:extLst>
        </c:ser>
        <c:ser>
          <c:idx val="1"/>
          <c:order val="1"/>
          <c:tx>
            <c:strRef>
              <c:f>Peaking!$A$17</c:f>
              <c:strCache>
                <c:ptCount val="1"/>
                <c:pt idx="0">
                  <c:v>Ind.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Peaking!$B$17:$M$17</c:f>
              <c:numCache>
                <c:formatCode>_(* #,##0_);_(* \(#,##0\);_(* "-"??_);_(@_)</c:formatCode>
                <c:ptCount val="12"/>
                <c:pt idx="0">
                  <c:v>22031.833333333332</c:v>
                </c:pt>
                <c:pt idx="1">
                  <c:v>22031.833333333332</c:v>
                </c:pt>
                <c:pt idx="2">
                  <c:v>22031.833333333332</c:v>
                </c:pt>
                <c:pt idx="3">
                  <c:v>22031.833333333332</c:v>
                </c:pt>
                <c:pt idx="4">
                  <c:v>22031.833333333332</c:v>
                </c:pt>
                <c:pt idx="5">
                  <c:v>22031.833333333332</c:v>
                </c:pt>
                <c:pt idx="6">
                  <c:v>22031.833333333332</c:v>
                </c:pt>
                <c:pt idx="7">
                  <c:v>22031.833333333332</c:v>
                </c:pt>
                <c:pt idx="8">
                  <c:v>22031.833333333332</c:v>
                </c:pt>
                <c:pt idx="9">
                  <c:v>22031.833333333332</c:v>
                </c:pt>
                <c:pt idx="10">
                  <c:v>22031.833333333332</c:v>
                </c:pt>
                <c:pt idx="11">
                  <c:v>22031.833333333332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660112"/>
        <c:axId val="489656976"/>
      </c:lineChart>
      <c:catAx>
        <c:axId val="4896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56976"/>
        <c:crosses val="autoZero"/>
        <c:auto val="1"/>
        <c:lblAlgn val="ctr"/>
        <c:lblOffset val="100"/>
        <c:noMultiLvlLbl val="0"/>
      </c:catAx>
      <c:valAx>
        <c:axId val="48965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6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Peaking!$A$12</c:f>
              <c:strCache>
                <c:ptCount val="1"/>
                <c:pt idx="0">
                  <c:v>Residential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Peaking!$B$11:$M$11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Peaking!$B$12:$M$12</c:f>
              <c:numCache>
                <c:formatCode>_(* #,##0_);_(* \(#,##0\);_(* "-"??_);_(@_)</c:formatCode>
                <c:ptCount val="12"/>
                <c:pt idx="0">
                  <c:v>3514</c:v>
                </c:pt>
                <c:pt idx="1">
                  <c:v>2755</c:v>
                </c:pt>
                <c:pt idx="2">
                  <c:v>2646</c:v>
                </c:pt>
                <c:pt idx="3">
                  <c:v>2959</c:v>
                </c:pt>
                <c:pt idx="4">
                  <c:v>4814</c:v>
                </c:pt>
                <c:pt idx="5">
                  <c:v>8035</c:v>
                </c:pt>
                <c:pt idx="6">
                  <c:v>12144</c:v>
                </c:pt>
                <c:pt idx="7">
                  <c:v>13123</c:v>
                </c:pt>
                <c:pt idx="8">
                  <c:v>9767</c:v>
                </c:pt>
                <c:pt idx="9">
                  <c:v>3939</c:v>
                </c:pt>
                <c:pt idx="10">
                  <c:v>3196</c:v>
                </c:pt>
                <c:pt idx="11">
                  <c:v>2339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06-9445-B7F4-508B2328D247}"/>
            </c:ext>
          </c:extLst>
        </c:ser>
        <c:ser>
          <c:idx val="1"/>
          <c:order val="1"/>
          <c:tx>
            <c:strRef>
              <c:f>Peaking!$A$18</c:f>
              <c:strCache>
                <c:ptCount val="1"/>
                <c:pt idx="0">
                  <c:v>Res.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Peaking!$B$18:$M$18</c:f>
              <c:numCache>
                <c:formatCode>_(* #,##0_);_(* \(#,##0\);_(* "-"??_);_(@_)</c:formatCode>
                <c:ptCount val="12"/>
                <c:pt idx="0">
                  <c:v>5769.25</c:v>
                </c:pt>
                <c:pt idx="1">
                  <c:v>5769.25</c:v>
                </c:pt>
                <c:pt idx="2">
                  <c:v>5769.25</c:v>
                </c:pt>
                <c:pt idx="3">
                  <c:v>5769.25</c:v>
                </c:pt>
                <c:pt idx="4">
                  <c:v>5769.25</c:v>
                </c:pt>
                <c:pt idx="5">
                  <c:v>5769.25</c:v>
                </c:pt>
                <c:pt idx="6">
                  <c:v>5769.25</c:v>
                </c:pt>
                <c:pt idx="7">
                  <c:v>5769.25</c:v>
                </c:pt>
                <c:pt idx="8">
                  <c:v>5769.25</c:v>
                </c:pt>
                <c:pt idx="9">
                  <c:v>5769.25</c:v>
                </c:pt>
                <c:pt idx="10">
                  <c:v>5769.25</c:v>
                </c:pt>
                <c:pt idx="11">
                  <c:v>5769.25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660504"/>
        <c:axId val="489657368"/>
      </c:lineChart>
      <c:catAx>
        <c:axId val="48966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57368"/>
        <c:crosses val="autoZero"/>
        <c:auto val="1"/>
        <c:lblAlgn val="ctr"/>
        <c:lblOffset val="100"/>
        <c:noMultiLvlLbl val="0"/>
      </c:catAx>
      <c:valAx>
        <c:axId val="48965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6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Residential Monthly Bill Increases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Sheet5!$C$27</c:f>
              <c:strCache>
                <c:ptCount val="1"/>
                <c:pt idx="0">
                  <c:v>Option 1 (Yr 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Sheet5!$B$28:$B$39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</c:numCache>
            </c:numRef>
          </c:cat>
          <c:val>
            <c:numRef>
              <c:f>Sheet5!$C$28:$C$39</c:f>
              <c:numCache>
                <c:formatCode>"$"#,##0.00_);\("$"#,##0.00\)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0.34000000000000341</c:v>
                </c:pt>
                <c:pt idx="6">
                  <c:v>0.67999999999999261</c:v>
                </c:pt>
                <c:pt idx="7">
                  <c:v>2.3799999999999955</c:v>
                </c:pt>
                <c:pt idx="8">
                  <c:v>4.0799999999999983</c:v>
                </c:pt>
                <c:pt idx="9">
                  <c:v>5.7799999999999869</c:v>
                </c:pt>
                <c:pt idx="10">
                  <c:v>7.480000000000004</c:v>
                </c:pt>
                <c:pt idx="11">
                  <c:v>9.1799999999999784</c:v>
                </c:pt>
              </c:numCache>
            </c:numRef>
          </c:val>
        </c:ser>
        <c:ser>
          <c:idx val="1"/>
          <c:order val="1"/>
          <c:tx>
            <c:strRef>
              <c:f>Sheet5!$D$27</c:f>
              <c:strCache>
                <c:ptCount val="1"/>
                <c:pt idx="0">
                  <c:v>Option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Sheet5!$B$28:$B$39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</c:numCache>
            </c:numRef>
          </c:cat>
          <c:val>
            <c:numRef>
              <c:f>Sheet5!$D$28:$D$39</c:f>
              <c:numCache>
                <c:formatCode>"$"#,##0.00_);\("$"#,##0.00\)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0.70000000000000284</c:v>
                </c:pt>
                <c:pt idx="6">
                  <c:v>1.3999999999999915</c:v>
                </c:pt>
                <c:pt idx="7">
                  <c:v>4.8999999999999915</c:v>
                </c:pt>
                <c:pt idx="8">
                  <c:v>8.3999999999999915</c:v>
                </c:pt>
                <c:pt idx="9">
                  <c:v>11.899999999999991</c:v>
                </c:pt>
                <c:pt idx="10">
                  <c:v>15.399999999999991</c:v>
                </c:pt>
                <c:pt idx="11">
                  <c:v>18.899999999999977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9744408"/>
        <c:axId val="431555040"/>
      </c:barChart>
      <c:lineChart>
        <c:grouping val="standard"/>
        <c:varyColors val="0"/>
        <c:ser>
          <c:idx val="2"/>
          <c:order val="2"/>
          <c:tx>
            <c:strRef>
              <c:f>Sheet5!$E$27</c:f>
              <c:strCache>
                <c:ptCount val="1"/>
                <c:pt idx="0">
                  <c:v>Option 1 (Yr 1)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Sheet5!$B$28:$B$39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</c:numCache>
            </c:numRef>
          </c:cat>
          <c:val>
            <c:numRef>
              <c:f>Sheet5!$E$28:$E$39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1.0588601681719196E-2</c:v>
                </c:pt>
                <c:pt idx="6">
                  <c:v>1.8625034237195085E-2</c:v>
                </c:pt>
                <c:pt idx="7">
                  <c:v>4.0676807383353192E-2</c:v>
                </c:pt>
                <c:pt idx="8">
                  <c:v>5.0676934542292856E-2</c:v>
                </c:pt>
                <c:pt idx="9">
                  <c:v>5.6384742951906999E-2</c:v>
                </c:pt>
                <c:pt idx="10">
                  <c:v>6.0075495944100908E-2</c:v>
                </c:pt>
                <c:pt idx="11">
                  <c:v>6.2657839055354422E-2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Sheet5!$F$27</c:f>
              <c:strCache>
                <c:ptCount val="1"/>
                <c:pt idx="0">
                  <c:v>Option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Sheet5!$B$28:$B$39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</c:numCache>
            </c:numRef>
          </c:cat>
          <c:val>
            <c:numRef>
              <c:f>Sheet5!$F$28:$F$39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2.1800062285892333E-2</c:v>
                </c:pt>
                <c:pt idx="6">
                  <c:v>3.834565872363712E-2</c:v>
                </c:pt>
                <c:pt idx="7">
                  <c:v>8.3746368142197755E-2</c:v>
                </c:pt>
                <c:pt idx="8">
                  <c:v>0.1043348652341323</c:v>
                </c:pt>
                <c:pt idx="9">
                  <c:v>0.11608623548922048</c:v>
                </c:pt>
                <c:pt idx="10">
                  <c:v>0.12368484459079584</c:v>
                </c:pt>
                <c:pt idx="11">
                  <c:v>0.12900143334925926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557392"/>
        <c:axId val="431549944"/>
      </c:lineChart>
      <c:catAx>
        <c:axId val="489744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CCF/month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55040"/>
        <c:crosses val="autoZero"/>
        <c:auto val="1"/>
        <c:lblAlgn val="ctr"/>
        <c:lblOffset val="100"/>
        <c:noMultiLvlLbl val="0"/>
      </c:catAx>
      <c:valAx>
        <c:axId val="43155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44408"/>
        <c:crosses val="autoZero"/>
        <c:crossBetween val="between"/>
      </c:valAx>
      <c:valAx>
        <c:axId val="4315499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Bill Increase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57392"/>
        <c:crosses val="max"/>
        <c:crossBetween val="between"/>
      </c:valAx>
      <c:catAx>
        <c:axId val="43155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549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Commercial Monthly Bill Increases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58467332769864E-2"/>
          <c:y val="0.140165593376265"/>
          <c:w val="0.82386350292393085"/>
          <c:h val="0.61593955769328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'ComGraphs (2)'!$C$27</c:f>
              <c:strCache>
                <c:ptCount val="1"/>
                <c:pt idx="0">
                  <c:v>Option 1 (Yr 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'ComGraphs (2)'!$B$28:$B$39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51</c:v>
                </c:pt>
                <c:pt idx="4">
                  <c:v>76</c:v>
                </c:pt>
                <c:pt idx="5">
                  <c:v>101</c:v>
                </c:pt>
                <c:pt idx="6">
                  <c:v>126</c:v>
                </c:pt>
                <c:pt idx="7">
                  <c:v>151</c:v>
                </c:pt>
                <c:pt idx="8">
                  <c:v>176</c:v>
                </c:pt>
                <c:pt idx="9">
                  <c:v>201</c:v>
                </c:pt>
                <c:pt idx="10">
                  <c:v>226</c:v>
                </c:pt>
                <c:pt idx="11">
                  <c:v>251</c:v>
                </c:pt>
              </c:numCache>
            </c:numRef>
          </c:cat>
          <c:val>
            <c:numRef>
              <c:f>'ComGraphs (2)'!$C$28:$C$39</c:f>
              <c:numCache>
                <c:formatCode>"$"#,##0.00_);\("$"#,##0.00\)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4.4199999999999875</c:v>
                </c:pt>
                <c:pt idx="4">
                  <c:v>10.919999999999987</c:v>
                </c:pt>
                <c:pt idx="5">
                  <c:v>17.419999999999987</c:v>
                </c:pt>
                <c:pt idx="6">
                  <c:v>23.920000000000016</c:v>
                </c:pt>
                <c:pt idx="7">
                  <c:v>30.419999999999959</c:v>
                </c:pt>
                <c:pt idx="8">
                  <c:v>36.919999999999959</c:v>
                </c:pt>
                <c:pt idx="9">
                  <c:v>43.419999999999959</c:v>
                </c:pt>
                <c:pt idx="10">
                  <c:v>49.919999999999902</c:v>
                </c:pt>
                <c:pt idx="11">
                  <c:v>56.419999999999845</c:v>
                </c:pt>
              </c:numCache>
            </c:numRef>
          </c:val>
        </c:ser>
        <c:ser>
          <c:idx val="1"/>
          <c:order val="1"/>
          <c:tx>
            <c:strRef>
              <c:f>'ComGraphs (2)'!$D$27</c:f>
              <c:strCache>
                <c:ptCount val="1"/>
                <c:pt idx="0">
                  <c:v>Option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'ComGraphs (2)'!$B$28:$B$39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51</c:v>
                </c:pt>
                <c:pt idx="4">
                  <c:v>76</c:v>
                </c:pt>
                <c:pt idx="5">
                  <c:v>101</c:v>
                </c:pt>
                <c:pt idx="6">
                  <c:v>126</c:v>
                </c:pt>
                <c:pt idx="7">
                  <c:v>151</c:v>
                </c:pt>
                <c:pt idx="8">
                  <c:v>176</c:v>
                </c:pt>
                <c:pt idx="9">
                  <c:v>201</c:v>
                </c:pt>
                <c:pt idx="10">
                  <c:v>226</c:v>
                </c:pt>
                <c:pt idx="11">
                  <c:v>251</c:v>
                </c:pt>
              </c:numCache>
            </c:numRef>
          </c:cat>
          <c:val>
            <c:numRef>
              <c:f>'ComGraphs (2)'!$D$28:$D$39</c:f>
              <c:numCache>
                <c:formatCode>"$"#,##0.00_);\("$"#,##0.00\)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9.3499999999999943</c:v>
                </c:pt>
                <c:pt idx="4">
                  <c:v>23.099999999999994</c:v>
                </c:pt>
                <c:pt idx="5">
                  <c:v>36.849999999999966</c:v>
                </c:pt>
                <c:pt idx="6">
                  <c:v>50.599999999999966</c:v>
                </c:pt>
                <c:pt idx="7">
                  <c:v>64.349999999999966</c:v>
                </c:pt>
                <c:pt idx="8">
                  <c:v>78.099999999999966</c:v>
                </c:pt>
                <c:pt idx="9">
                  <c:v>91.849999999999966</c:v>
                </c:pt>
                <c:pt idx="10">
                  <c:v>105.59999999999997</c:v>
                </c:pt>
                <c:pt idx="11">
                  <c:v>119.34999999999991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1551904"/>
        <c:axId val="431552688"/>
      </c:barChart>
      <c:lineChart>
        <c:grouping val="standard"/>
        <c:varyColors val="0"/>
        <c:ser>
          <c:idx val="2"/>
          <c:order val="2"/>
          <c:tx>
            <c:strRef>
              <c:f>'ComGraphs (2)'!$E$27</c:f>
              <c:strCache>
                <c:ptCount val="1"/>
                <c:pt idx="0">
                  <c:v>Option 1 (Yr 1)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'ComGraphs (2)'!$B$28:$B$39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51</c:v>
                </c:pt>
                <c:pt idx="4">
                  <c:v>76</c:v>
                </c:pt>
                <c:pt idx="5">
                  <c:v>101</c:v>
                </c:pt>
                <c:pt idx="6">
                  <c:v>126</c:v>
                </c:pt>
                <c:pt idx="7">
                  <c:v>151</c:v>
                </c:pt>
                <c:pt idx="8">
                  <c:v>176</c:v>
                </c:pt>
                <c:pt idx="9">
                  <c:v>201</c:v>
                </c:pt>
                <c:pt idx="10">
                  <c:v>226</c:v>
                </c:pt>
                <c:pt idx="11">
                  <c:v>251</c:v>
                </c:pt>
              </c:numCache>
            </c:numRef>
          </c:cat>
          <c:val>
            <c:numRef>
              <c:f>'ComGraphs (2)'!$E$28:$E$39</c:f>
              <c:numCache>
                <c:formatCode>0.0%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3.2274552756480376E-2</c:v>
                </c:pt>
                <c:pt idx="4">
                  <c:v>5.841133993046263E-2</c:v>
                </c:pt>
                <c:pt idx="5">
                  <c:v>7.3517619751002267E-2</c:v>
                </c:pt>
                <c:pt idx="6">
                  <c:v>8.3359470290991527E-2</c:v>
                </c:pt>
                <c:pt idx="7">
                  <c:v>9.0280457041103906E-2</c:v>
                </c:pt>
                <c:pt idx="8">
                  <c:v>9.5412844036697142E-2</c:v>
                </c:pt>
                <c:pt idx="9">
                  <c:v>9.937063737269701E-2</c:v>
                </c:pt>
                <c:pt idx="10">
                  <c:v>0.10251565869185728</c:v>
                </c:pt>
                <c:pt idx="11">
                  <c:v>0.10507496042462025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'ComGraphs (2)'!$F$27</c:f>
              <c:strCache>
                <c:ptCount val="1"/>
                <c:pt idx="0">
                  <c:v>Option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'ComGraphs (2)'!$B$28:$B$39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51</c:v>
                </c:pt>
                <c:pt idx="4">
                  <c:v>76</c:v>
                </c:pt>
                <c:pt idx="5">
                  <c:v>101</c:v>
                </c:pt>
                <c:pt idx="6">
                  <c:v>126</c:v>
                </c:pt>
                <c:pt idx="7">
                  <c:v>151</c:v>
                </c:pt>
                <c:pt idx="8">
                  <c:v>176</c:v>
                </c:pt>
                <c:pt idx="9">
                  <c:v>201</c:v>
                </c:pt>
                <c:pt idx="10">
                  <c:v>226</c:v>
                </c:pt>
                <c:pt idx="11">
                  <c:v>251</c:v>
                </c:pt>
              </c:numCache>
            </c:numRef>
          </c:cat>
          <c:val>
            <c:numRef>
              <c:f>'ComGraphs (2)'!$F$28:$F$39</c:f>
              <c:numCache>
                <c:formatCode>0.0%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6.8273092369477872E-2</c:v>
                </c:pt>
                <c:pt idx="4">
                  <c:v>0.12356244985290182</c:v>
                </c:pt>
                <c:pt idx="5">
                  <c:v>0.15551804178096632</c:v>
                </c:pt>
                <c:pt idx="6">
                  <c:v>0.17633734100017415</c:v>
                </c:pt>
                <c:pt idx="7">
                  <c:v>0.19097788989464304</c:v>
                </c:pt>
                <c:pt idx="8">
                  <c:v>0.20183486238532103</c:v>
                </c:pt>
                <c:pt idx="9">
                  <c:v>0.21020711751916688</c:v>
                </c:pt>
                <c:pt idx="10">
                  <c:v>0.21686004723277538</c:v>
                </c:pt>
                <c:pt idx="11">
                  <c:v>0.22227395474438941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557000"/>
        <c:axId val="431555432"/>
      </c:lineChart>
      <c:catAx>
        <c:axId val="431551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CCF/month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52688"/>
        <c:crosses val="autoZero"/>
        <c:auto val="1"/>
        <c:lblAlgn val="ctr"/>
        <c:lblOffset val="100"/>
        <c:noMultiLvlLbl val="0"/>
      </c:catAx>
      <c:valAx>
        <c:axId val="43155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51904"/>
        <c:crosses val="autoZero"/>
        <c:crossBetween val="between"/>
      </c:valAx>
      <c:valAx>
        <c:axId val="4315554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Bill Increase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57000"/>
        <c:crosses val="max"/>
        <c:crossBetween val="between"/>
      </c:valAx>
      <c:catAx>
        <c:axId val="431557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555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IndGraphs!$C$27</c:f>
              <c:strCache>
                <c:ptCount val="1"/>
                <c:pt idx="0">
                  <c:v>Option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IndGraphs!$B$28:$B$39</c:f>
              <c:numCache>
                <c:formatCode>General</c:formatCode>
                <c:ptCount val="12"/>
                <c:pt idx="0">
                  <c:v>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8500</c:v>
                </c:pt>
                <c:pt idx="9">
                  <c:v>9500</c:v>
                </c:pt>
                <c:pt idx="10">
                  <c:v>10500</c:v>
                </c:pt>
                <c:pt idx="11">
                  <c:v>11500</c:v>
                </c:pt>
              </c:numCache>
            </c:numRef>
          </c:cat>
          <c:val>
            <c:numRef>
              <c:f>IndGraphs!$C$28:$C$39</c:f>
              <c:numCache>
                <c:formatCode>"$"#,##0.00_);\("$"#,##0.00\)</c:formatCode>
                <c:ptCount val="12"/>
                <c:pt idx="0">
                  <c:v>0</c:v>
                </c:pt>
                <c:pt idx="1">
                  <c:v>12</c:v>
                </c:pt>
                <c:pt idx="2">
                  <c:v>41.999999999999091</c:v>
                </c:pt>
                <c:pt idx="3">
                  <c:v>71.999999999999091</c:v>
                </c:pt>
                <c:pt idx="4">
                  <c:v>102</c:v>
                </c:pt>
                <c:pt idx="5">
                  <c:v>131.99999999999818</c:v>
                </c:pt>
                <c:pt idx="6">
                  <c:v>161.99999999999818</c:v>
                </c:pt>
                <c:pt idx="7">
                  <c:v>191.99999999999818</c:v>
                </c:pt>
                <c:pt idx="8">
                  <c:v>222</c:v>
                </c:pt>
                <c:pt idx="9">
                  <c:v>251.99999999999636</c:v>
                </c:pt>
                <c:pt idx="10">
                  <c:v>281.99999999999636</c:v>
                </c:pt>
                <c:pt idx="11">
                  <c:v>311.99999999999636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2295816"/>
        <c:axId val="522298952"/>
      </c:barChart>
      <c:lineChart>
        <c:grouping val="standard"/>
        <c:varyColors val="0"/>
        <c:ser>
          <c:idx val="3"/>
          <c:order val="1"/>
          <c:tx>
            <c:strRef>
              <c:f>IndGraphs!$D$27</c:f>
              <c:strCache>
                <c:ptCount val="1"/>
                <c:pt idx="0">
                  <c:v>Option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IndGraphs!$B$28:$B$39</c:f>
              <c:numCache>
                <c:formatCode>General</c:formatCode>
                <c:ptCount val="12"/>
                <c:pt idx="0">
                  <c:v>0</c:v>
                </c:pt>
                <c:pt idx="1">
                  <c:v>1500</c:v>
                </c:pt>
                <c:pt idx="2">
                  <c:v>2500</c:v>
                </c:pt>
                <c:pt idx="3">
                  <c:v>3500</c:v>
                </c:pt>
                <c:pt idx="4">
                  <c:v>4500</c:v>
                </c:pt>
                <c:pt idx="5">
                  <c:v>5500</c:v>
                </c:pt>
                <c:pt idx="6">
                  <c:v>6500</c:v>
                </c:pt>
                <c:pt idx="7">
                  <c:v>7500</c:v>
                </c:pt>
                <c:pt idx="8">
                  <c:v>8500</c:v>
                </c:pt>
                <c:pt idx="9">
                  <c:v>9500</c:v>
                </c:pt>
                <c:pt idx="10">
                  <c:v>10500</c:v>
                </c:pt>
                <c:pt idx="11">
                  <c:v>11500</c:v>
                </c:pt>
              </c:numCache>
            </c:numRef>
          </c:cat>
          <c:val>
            <c:numRef>
              <c:f>IndGraphs!$D$28:$D$39</c:f>
              <c:numCache>
                <c:formatCode>0.0%</c:formatCode>
                <c:ptCount val="12"/>
                <c:pt idx="0">
                  <c:v>0</c:v>
                </c:pt>
                <c:pt idx="1">
                  <c:v>3.6322031127980678E-3</c:v>
                </c:pt>
                <c:pt idx="2">
                  <c:v>7.9188804965513448E-3</c:v>
                </c:pt>
                <c:pt idx="3">
                  <c:v>9.8579091922263665E-3</c:v>
                </c:pt>
                <c:pt idx="4">
                  <c:v>1.0963285890251058E-2</c:v>
                </c:pt>
                <c:pt idx="5">
                  <c:v>1.1677509647215195E-2</c:v>
                </c:pt>
                <c:pt idx="6">
                  <c:v>1.2176990298997591E-2</c:v>
                </c:pt>
                <c:pt idx="7">
                  <c:v>1.2545920027600905E-2</c:v>
                </c:pt>
                <c:pt idx="8">
                  <c:v>1.2829566718948115E-2</c:v>
                </c:pt>
                <c:pt idx="9">
                  <c:v>1.3054438042704402E-2</c:v>
                </c:pt>
                <c:pt idx="10">
                  <c:v>1.3237087502781027E-2</c:v>
                </c:pt>
                <c:pt idx="11">
                  <c:v>1.3388385918507486E-2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300520"/>
        <c:axId val="522299736"/>
      </c:lineChart>
      <c:catAx>
        <c:axId val="522295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CCF/month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98952"/>
        <c:crosses val="autoZero"/>
        <c:auto val="1"/>
        <c:lblAlgn val="ctr"/>
        <c:lblOffset val="100"/>
        <c:noMultiLvlLbl val="0"/>
      </c:catAx>
      <c:valAx>
        <c:axId val="52229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95816"/>
        <c:crosses val="autoZero"/>
        <c:crossBetween val="between"/>
      </c:valAx>
      <c:valAx>
        <c:axId val="522299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Bill Increase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00520"/>
        <c:crosses val="max"/>
        <c:crossBetween val="between"/>
      </c:valAx>
      <c:catAx>
        <c:axId val="522300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2299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85BC6-868E-40C2-88C8-B41E30E915E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6D340-8A99-4B5F-9200-59C962C9B773}">
      <dgm:prSet phldrT="[Text]"/>
      <dgm:spPr/>
      <dgm:t>
        <a:bodyPr/>
        <a:lstStyle/>
        <a:p>
          <a:r>
            <a:rPr lang="en-US" dirty="0" smtClean="0"/>
            <a:t>Financial Forecast</a:t>
          </a:r>
          <a:endParaRPr lang="en-US" dirty="0"/>
        </a:p>
      </dgm:t>
    </dgm:pt>
    <dgm:pt modelId="{B34D5C13-BF84-4E22-94FF-0E241F6B5B0D}" type="parTrans" cxnId="{0A386984-D1DF-4D29-B466-39B441E82332}">
      <dgm:prSet/>
      <dgm:spPr/>
      <dgm:t>
        <a:bodyPr/>
        <a:lstStyle/>
        <a:p>
          <a:endParaRPr lang="en-US"/>
        </a:p>
      </dgm:t>
    </dgm:pt>
    <dgm:pt modelId="{1BF8C950-5757-4B6F-9565-2D9B4A7FDDC3}" type="sibTrans" cxnId="{0A386984-D1DF-4D29-B466-39B441E82332}">
      <dgm:prSet/>
      <dgm:spPr/>
      <dgm:t>
        <a:bodyPr/>
        <a:lstStyle/>
        <a:p>
          <a:endParaRPr lang="en-US"/>
        </a:p>
      </dgm:t>
    </dgm:pt>
    <dgm:pt modelId="{D2F8A805-0125-4258-9759-D5E0B321B233}">
      <dgm:prSet phldrT="[Text]"/>
      <dgm:spPr/>
      <dgm:t>
        <a:bodyPr/>
        <a:lstStyle/>
        <a:p>
          <a:r>
            <a:rPr lang="en-US" dirty="0" smtClean="0"/>
            <a:t>Overall revenue increases</a:t>
          </a:r>
          <a:endParaRPr lang="en-US" dirty="0"/>
        </a:p>
      </dgm:t>
    </dgm:pt>
    <dgm:pt modelId="{7E8F8981-3F51-4A27-BFCB-152370A72B46}" type="parTrans" cxnId="{4590ADEA-194C-4A09-8D75-197AB1494C85}">
      <dgm:prSet/>
      <dgm:spPr/>
      <dgm:t>
        <a:bodyPr/>
        <a:lstStyle/>
        <a:p>
          <a:endParaRPr lang="en-US"/>
        </a:p>
      </dgm:t>
    </dgm:pt>
    <dgm:pt modelId="{3F72D0B9-1251-4FD9-95BC-7D05F3CD31E2}" type="sibTrans" cxnId="{4590ADEA-194C-4A09-8D75-197AB1494C85}">
      <dgm:prSet/>
      <dgm:spPr/>
      <dgm:t>
        <a:bodyPr/>
        <a:lstStyle/>
        <a:p>
          <a:endParaRPr lang="en-US"/>
        </a:p>
      </dgm:t>
    </dgm:pt>
    <dgm:pt modelId="{8508C3F4-4ABF-4FC7-9492-39995064FC90}">
      <dgm:prSet phldrT="[Text]"/>
      <dgm:spPr/>
      <dgm:t>
        <a:bodyPr/>
        <a:lstStyle/>
        <a:p>
          <a:r>
            <a:rPr lang="en-US" dirty="0" smtClean="0"/>
            <a:t>Financial performance metrics</a:t>
          </a:r>
          <a:endParaRPr lang="en-US" dirty="0"/>
        </a:p>
      </dgm:t>
    </dgm:pt>
    <dgm:pt modelId="{37377DFB-6F68-4DC1-A254-A6CB822FF1CF}" type="parTrans" cxnId="{656CA78F-D398-424C-AAE1-DE4B409BC788}">
      <dgm:prSet/>
      <dgm:spPr/>
      <dgm:t>
        <a:bodyPr/>
        <a:lstStyle/>
        <a:p>
          <a:endParaRPr lang="en-US"/>
        </a:p>
      </dgm:t>
    </dgm:pt>
    <dgm:pt modelId="{9A9DD2E4-DBC8-4BFC-B11D-3ADDFE36F034}" type="sibTrans" cxnId="{656CA78F-D398-424C-AAE1-DE4B409BC788}">
      <dgm:prSet/>
      <dgm:spPr/>
      <dgm:t>
        <a:bodyPr/>
        <a:lstStyle/>
        <a:p>
          <a:endParaRPr lang="en-US"/>
        </a:p>
      </dgm:t>
    </dgm:pt>
    <dgm:pt modelId="{BCA016A3-C707-4556-B8A7-533BA3543258}">
      <dgm:prSet phldrT="[Text]"/>
      <dgm:spPr/>
      <dgm:t>
        <a:bodyPr/>
        <a:lstStyle/>
        <a:p>
          <a:r>
            <a:rPr lang="en-US" dirty="0" smtClean="0"/>
            <a:t>Rate Modernization</a:t>
          </a:r>
          <a:endParaRPr lang="en-US" dirty="0"/>
        </a:p>
      </dgm:t>
    </dgm:pt>
    <dgm:pt modelId="{43A6783F-5AB4-455D-ACC8-18B5EE0B96F6}" type="parTrans" cxnId="{15858482-F0B9-48D1-B8BB-0BB889A58517}">
      <dgm:prSet/>
      <dgm:spPr/>
      <dgm:t>
        <a:bodyPr/>
        <a:lstStyle/>
        <a:p>
          <a:endParaRPr lang="en-US"/>
        </a:p>
      </dgm:t>
    </dgm:pt>
    <dgm:pt modelId="{E1E49B94-2BEA-4395-8F03-1D7C2EFA1B4F}" type="sibTrans" cxnId="{15858482-F0B9-48D1-B8BB-0BB889A58517}">
      <dgm:prSet/>
      <dgm:spPr/>
      <dgm:t>
        <a:bodyPr/>
        <a:lstStyle/>
        <a:p>
          <a:endParaRPr lang="en-US"/>
        </a:p>
      </dgm:t>
    </dgm:pt>
    <dgm:pt modelId="{5908976D-46BC-467A-BB86-A7ECBCCB027D}">
      <dgm:prSet phldrT="[Text]"/>
      <dgm:spPr/>
      <dgm:t>
        <a:bodyPr/>
        <a:lstStyle/>
        <a:p>
          <a:r>
            <a:rPr lang="en-US" dirty="0" smtClean="0"/>
            <a:t>Fixed and variable charges</a:t>
          </a:r>
          <a:endParaRPr lang="en-US" dirty="0"/>
        </a:p>
      </dgm:t>
    </dgm:pt>
    <dgm:pt modelId="{B5B57BB1-A2B1-4897-AE0A-CF255F250E34}" type="parTrans" cxnId="{D07154F3-8769-415D-B6DF-B55A18079A3D}">
      <dgm:prSet/>
      <dgm:spPr/>
      <dgm:t>
        <a:bodyPr/>
        <a:lstStyle/>
        <a:p>
          <a:endParaRPr lang="en-US"/>
        </a:p>
      </dgm:t>
    </dgm:pt>
    <dgm:pt modelId="{0946E2E7-3F46-4B93-84D8-ED1F914B749B}" type="sibTrans" cxnId="{D07154F3-8769-415D-B6DF-B55A18079A3D}">
      <dgm:prSet/>
      <dgm:spPr/>
      <dgm:t>
        <a:bodyPr/>
        <a:lstStyle/>
        <a:p>
          <a:endParaRPr lang="en-US"/>
        </a:p>
      </dgm:t>
    </dgm:pt>
    <dgm:pt modelId="{B9D5E77D-BD15-4674-AFB6-15D9F3339354}">
      <dgm:prSet phldrT="[Text]"/>
      <dgm:spPr/>
      <dgm:t>
        <a:bodyPr/>
        <a:lstStyle/>
        <a:p>
          <a:r>
            <a:rPr lang="en-US" dirty="0" smtClean="0"/>
            <a:t>Rate alternatives</a:t>
          </a:r>
          <a:endParaRPr lang="en-US" dirty="0"/>
        </a:p>
      </dgm:t>
    </dgm:pt>
    <dgm:pt modelId="{0409F38B-5EE3-4873-B6A7-2B1452D6441A}" type="parTrans" cxnId="{B7367603-E625-4EFC-8CBB-C88B46644314}">
      <dgm:prSet/>
      <dgm:spPr/>
      <dgm:t>
        <a:bodyPr/>
        <a:lstStyle/>
        <a:p>
          <a:endParaRPr lang="en-US"/>
        </a:p>
      </dgm:t>
    </dgm:pt>
    <dgm:pt modelId="{465EAC30-1114-411F-B53D-31C2D0AAD503}" type="sibTrans" cxnId="{B7367603-E625-4EFC-8CBB-C88B46644314}">
      <dgm:prSet/>
      <dgm:spPr/>
      <dgm:t>
        <a:bodyPr/>
        <a:lstStyle/>
        <a:p>
          <a:endParaRPr lang="en-US"/>
        </a:p>
      </dgm:t>
    </dgm:pt>
    <dgm:pt modelId="{ECEE6255-5C8A-422A-8F8A-B1EED1D8026A}">
      <dgm:prSet phldrT="[Text]"/>
      <dgm:spPr>
        <a:solidFill>
          <a:schemeClr val="accent5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r>
            <a:rPr lang="en-US" dirty="0" smtClean="0"/>
            <a:t>System Development Charges</a:t>
          </a:r>
          <a:endParaRPr lang="en-US" dirty="0"/>
        </a:p>
      </dgm:t>
    </dgm:pt>
    <dgm:pt modelId="{C70F1F94-7C4E-41FD-A255-C4C4CBB4E791}" type="parTrans" cxnId="{7C354301-C087-469D-887C-A727A0CA881D}">
      <dgm:prSet/>
      <dgm:spPr/>
      <dgm:t>
        <a:bodyPr/>
        <a:lstStyle/>
        <a:p>
          <a:endParaRPr lang="en-US"/>
        </a:p>
      </dgm:t>
    </dgm:pt>
    <dgm:pt modelId="{3CC3AB47-5A30-49E7-9F66-04E1F08E29D6}" type="sibTrans" cxnId="{7C354301-C087-469D-887C-A727A0CA881D}">
      <dgm:prSet/>
      <dgm:spPr/>
      <dgm:t>
        <a:bodyPr/>
        <a:lstStyle/>
        <a:p>
          <a:endParaRPr lang="en-US"/>
        </a:p>
      </dgm:t>
    </dgm:pt>
    <dgm:pt modelId="{A91BAB2E-74BF-4456-9973-80596F9F092D}">
      <dgm:prSet phldrT="[Text]"/>
      <dgm:spPr/>
      <dgm:t>
        <a:bodyPr/>
        <a:lstStyle/>
        <a:p>
          <a:r>
            <a:rPr lang="en-US" dirty="0" smtClean="0"/>
            <a:t>New development charges</a:t>
          </a:r>
          <a:endParaRPr lang="en-US" dirty="0"/>
        </a:p>
      </dgm:t>
    </dgm:pt>
    <dgm:pt modelId="{5AA5F143-46B3-4E84-A459-89EFBD40E096}" type="parTrans" cxnId="{D043E249-E91D-4E54-91E8-FC160227B903}">
      <dgm:prSet/>
      <dgm:spPr/>
      <dgm:t>
        <a:bodyPr/>
        <a:lstStyle/>
        <a:p>
          <a:endParaRPr lang="en-US"/>
        </a:p>
      </dgm:t>
    </dgm:pt>
    <dgm:pt modelId="{A50221E2-6C63-466C-9516-6E3062B9370E}" type="sibTrans" cxnId="{D043E249-E91D-4E54-91E8-FC160227B903}">
      <dgm:prSet/>
      <dgm:spPr/>
      <dgm:t>
        <a:bodyPr/>
        <a:lstStyle/>
        <a:p>
          <a:endParaRPr lang="en-US"/>
        </a:p>
      </dgm:t>
    </dgm:pt>
    <dgm:pt modelId="{42EBB401-1F4F-4315-B097-66C6A58BFBD7}">
      <dgm:prSet phldrT="[Text]"/>
      <dgm:spPr/>
      <dgm:t>
        <a:bodyPr/>
        <a:lstStyle/>
        <a:p>
          <a:r>
            <a:rPr lang="en-US" dirty="0" smtClean="0"/>
            <a:t>Recover capital costs for growth</a:t>
          </a:r>
          <a:endParaRPr lang="en-US" dirty="0"/>
        </a:p>
      </dgm:t>
    </dgm:pt>
    <dgm:pt modelId="{491719B3-86B2-4E30-A8A3-C76810CC5B93}" type="parTrans" cxnId="{AEAEDB34-77F1-4641-9EF6-CA23B87A45B8}">
      <dgm:prSet/>
      <dgm:spPr/>
      <dgm:t>
        <a:bodyPr/>
        <a:lstStyle/>
        <a:p>
          <a:endParaRPr lang="en-US"/>
        </a:p>
      </dgm:t>
    </dgm:pt>
    <dgm:pt modelId="{E3C41FB5-874B-4580-9D49-5BB6C47EAE80}" type="sibTrans" cxnId="{AEAEDB34-77F1-4641-9EF6-CA23B87A45B8}">
      <dgm:prSet/>
      <dgm:spPr/>
      <dgm:t>
        <a:bodyPr/>
        <a:lstStyle/>
        <a:p>
          <a:endParaRPr lang="en-US"/>
        </a:p>
      </dgm:t>
    </dgm:pt>
    <dgm:pt modelId="{4FC8D71F-B19B-42D3-B0BC-1F7C0A285FF6}">
      <dgm:prSet phldrT="[Text]"/>
      <dgm:spPr/>
      <dgm:t>
        <a:bodyPr/>
        <a:lstStyle/>
        <a:p>
          <a:r>
            <a:rPr lang="en-US" b="1" i="1" dirty="0" smtClean="0"/>
            <a:t>Will be discussed at a later date</a:t>
          </a:r>
          <a:endParaRPr lang="en-US" b="1" i="1" dirty="0"/>
        </a:p>
      </dgm:t>
    </dgm:pt>
    <dgm:pt modelId="{BFA2D86A-893C-41CA-9881-9BE323D4EF4E}" type="parTrans" cxnId="{71C7875C-3E75-4901-B59D-34D0F6E1F2A8}">
      <dgm:prSet/>
      <dgm:spPr/>
      <dgm:t>
        <a:bodyPr/>
        <a:lstStyle/>
        <a:p>
          <a:endParaRPr lang="en-US"/>
        </a:p>
      </dgm:t>
    </dgm:pt>
    <dgm:pt modelId="{A710A887-EF9C-46B8-A597-E392B5C129B6}" type="sibTrans" cxnId="{71C7875C-3E75-4901-B59D-34D0F6E1F2A8}">
      <dgm:prSet/>
      <dgm:spPr/>
      <dgm:t>
        <a:bodyPr/>
        <a:lstStyle/>
        <a:p>
          <a:endParaRPr lang="en-US"/>
        </a:p>
      </dgm:t>
    </dgm:pt>
    <dgm:pt modelId="{39D6EAFB-4FA6-42D9-A32A-E9482AE0B5C1}" type="pres">
      <dgm:prSet presAssocID="{40885BC6-868E-40C2-88C8-B41E30E915E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7CD094-6903-45E4-9CAE-6121847C9F79}" type="pres">
      <dgm:prSet presAssocID="{ECEE6255-5C8A-422A-8F8A-B1EED1D8026A}" presName="Accent3" presStyleCnt="0"/>
      <dgm:spPr/>
    </dgm:pt>
    <dgm:pt modelId="{ED1338DB-0F20-4CB2-B0F4-8845538467BF}" type="pres">
      <dgm:prSet presAssocID="{ECEE6255-5C8A-422A-8F8A-B1EED1D8026A}" presName="Accent" presStyleLbl="node1" presStyleIdx="0" presStyleCnt="3"/>
      <dgm:spPr/>
    </dgm:pt>
    <dgm:pt modelId="{9648AF51-9C59-4225-9FC6-3645510F8116}" type="pres">
      <dgm:prSet presAssocID="{ECEE6255-5C8A-422A-8F8A-B1EED1D8026A}" presName="ParentBackground3" presStyleCnt="0"/>
      <dgm:spPr/>
    </dgm:pt>
    <dgm:pt modelId="{F2D7FBAC-37E5-4D9D-A113-29F9EEFD956A}" type="pres">
      <dgm:prSet presAssocID="{ECEE6255-5C8A-422A-8F8A-B1EED1D8026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ECAB2559-1AD0-4E37-84CD-92BA078EA862}" type="pres">
      <dgm:prSet presAssocID="{ECEE6255-5C8A-422A-8F8A-B1EED1D8026A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A64AF-788B-49A0-9FD7-7B49D580F605}" type="pres">
      <dgm:prSet presAssocID="{ECEE6255-5C8A-422A-8F8A-B1EED1D8026A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20E3-5A87-4D2E-B12B-CD082015848F}" type="pres">
      <dgm:prSet presAssocID="{BCA016A3-C707-4556-B8A7-533BA3543258}" presName="Accent2" presStyleCnt="0"/>
      <dgm:spPr/>
    </dgm:pt>
    <dgm:pt modelId="{03E0B662-CC13-47AC-95EE-4F56219E613F}" type="pres">
      <dgm:prSet presAssocID="{BCA016A3-C707-4556-B8A7-533BA3543258}" presName="Accent" presStyleLbl="node1" presStyleIdx="1" presStyleCnt="3"/>
      <dgm:spPr/>
    </dgm:pt>
    <dgm:pt modelId="{BB630A02-6351-48EF-9957-127EEB2B49B8}" type="pres">
      <dgm:prSet presAssocID="{BCA016A3-C707-4556-B8A7-533BA3543258}" presName="ParentBackground2" presStyleCnt="0"/>
      <dgm:spPr/>
    </dgm:pt>
    <dgm:pt modelId="{BFCD3378-B709-4EBC-898B-B79B8B24C00B}" type="pres">
      <dgm:prSet presAssocID="{BCA016A3-C707-4556-B8A7-533BA3543258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6C4BAB5-E789-44CD-A1F1-D293F5C1BB18}" type="pres">
      <dgm:prSet presAssocID="{BCA016A3-C707-4556-B8A7-533BA3543258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BC0B-67AF-4F14-AA42-9750475DA0ED}" type="pres">
      <dgm:prSet presAssocID="{BCA016A3-C707-4556-B8A7-533BA354325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7E528-40CA-46C6-8397-13C77628A232}" type="pres">
      <dgm:prSet presAssocID="{5526D340-8A99-4B5F-9200-59C962C9B773}" presName="Accent1" presStyleCnt="0"/>
      <dgm:spPr/>
    </dgm:pt>
    <dgm:pt modelId="{7D2E79D2-78F0-4C44-A10E-4DC54B9B344D}" type="pres">
      <dgm:prSet presAssocID="{5526D340-8A99-4B5F-9200-59C962C9B773}" presName="Accent" presStyleLbl="node1" presStyleIdx="2" presStyleCnt="3"/>
      <dgm:spPr/>
    </dgm:pt>
    <dgm:pt modelId="{5A901F20-8136-463E-9F75-2048F70CC926}" type="pres">
      <dgm:prSet presAssocID="{5526D340-8A99-4B5F-9200-59C962C9B773}" presName="ParentBackground1" presStyleCnt="0"/>
      <dgm:spPr/>
    </dgm:pt>
    <dgm:pt modelId="{0055FC67-44E3-4400-9DD6-71ABAAF9C89D}" type="pres">
      <dgm:prSet presAssocID="{5526D340-8A99-4B5F-9200-59C962C9B773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390E9199-396A-4CAA-AAF6-6B4E9A775009}" type="pres">
      <dgm:prSet presAssocID="{5526D340-8A99-4B5F-9200-59C962C9B773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5AC6B-523C-49A1-A098-BC41C62F7256}" type="pres">
      <dgm:prSet presAssocID="{5526D340-8A99-4B5F-9200-59C962C9B773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857D6-932B-4390-B784-2F2A7F8B2103}" type="presOf" srcId="{A91BAB2E-74BF-4456-9973-80596F9F092D}" destId="{ECAB2559-1AD0-4E37-84CD-92BA078EA862}" srcOrd="0" destOrd="0" presId="urn:microsoft.com/office/officeart/2011/layout/CircleProcess"/>
    <dgm:cxn modelId="{D132CC21-499B-417C-9A5A-0F00A8D1588B}" type="presOf" srcId="{BCA016A3-C707-4556-B8A7-533BA3543258}" destId="{D8B8BC0B-67AF-4F14-AA42-9750475DA0ED}" srcOrd="1" destOrd="0" presId="urn:microsoft.com/office/officeart/2011/layout/CircleProcess"/>
    <dgm:cxn modelId="{DEDD539D-CBA2-4196-BF3E-CE1DCC5857FD}" type="presOf" srcId="{42EBB401-1F4F-4315-B097-66C6A58BFBD7}" destId="{ECAB2559-1AD0-4E37-84CD-92BA078EA862}" srcOrd="0" destOrd="1" presId="urn:microsoft.com/office/officeart/2011/layout/CircleProcess"/>
    <dgm:cxn modelId="{8E4049DC-19F5-4D44-8045-E2C9232437C1}" type="presOf" srcId="{4FC8D71F-B19B-42D3-B0BC-1F7C0A285FF6}" destId="{ECAB2559-1AD0-4E37-84CD-92BA078EA862}" srcOrd="0" destOrd="2" presId="urn:microsoft.com/office/officeart/2011/layout/CircleProcess"/>
    <dgm:cxn modelId="{9DF36672-C4B0-4CD5-A0EC-BCE5ED97EFB1}" type="presOf" srcId="{8508C3F4-4ABF-4FC7-9492-39995064FC90}" destId="{390E9199-396A-4CAA-AAF6-6B4E9A775009}" srcOrd="0" destOrd="1" presId="urn:microsoft.com/office/officeart/2011/layout/CircleProcess"/>
    <dgm:cxn modelId="{15858482-F0B9-48D1-B8BB-0BB889A58517}" srcId="{40885BC6-868E-40C2-88C8-B41E30E915EF}" destId="{BCA016A3-C707-4556-B8A7-533BA3543258}" srcOrd="1" destOrd="0" parTransId="{43A6783F-5AB4-455D-ACC8-18B5EE0B96F6}" sibTransId="{E1E49B94-2BEA-4395-8F03-1D7C2EFA1B4F}"/>
    <dgm:cxn modelId="{71C7875C-3E75-4901-B59D-34D0F6E1F2A8}" srcId="{ECEE6255-5C8A-422A-8F8A-B1EED1D8026A}" destId="{4FC8D71F-B19B-42D3-B0BC-1F7C0A285FF6}" srcOrd="2" destOrd="0" parTransId="{BFA2D86A-893C-41CA-9881-9BE323D4EF4E}" sibTransId="{A710A887-EF9C-46B8-A597-E392B5C129B6}"/>
    <dgm:cxn modelId="{C21735F9-E918-40BC-A046-BA228BD49B8B}" type="presOf" srcId="{ECEE6255-5C8A-422A-8F8A-B1EED1D8026A}" destId="{EF3A64AF-788B-49A0-9FD7-7B49D580F605}" srcOrd="1" destOrd="0" presId="urn:microsoft.com/office/officeart/2011/layout/CircleProcess"/>
    <dgm:cxn modelId="{670EAF91-AEB7-465A-8FD0-7F5DC695FEB3}" type="presOf" srcId="{BCA016A3-C707-4556-B8A7-533BA3543258}" destId="{BFCD3378-B709-4EBC-898B-B79B8B24C00B}" srcOrd="0" destOrd="0" presId="urn:microsoft.com/office/officeart/2011/layout/CircleProcess"/>
    <dgm:cxn modelId="{0A386984-D1DF-4D29-B466-39B441E82332}" srcId="{40885BC6-868E-40C2-88C8-B41E30E915EF}" destId="{5526D340-8A99-4B5F-9200-59C962C9B773}" srcOrd="0" destOrd="0" parTransId="{B34D5C13-BF84-4E22-94FF-0E241F6B5B0D}" sibTransId="{1BF8C950-5757-4B6F-9565-2D9B4A7FDDC3}"/>
    <dgm:cxn modelId="{B7367603-E625-4EFC-8CBB-C88B46644314}" srcId="{BCA016A3-C707-4556-B8A7-533BA3543258}" destId="{B9D5E77D-BD15-4674-AFB6-15D9F3339354}" srcOrd="1" destOrd="0" parTransId="{0409F38B-5EE3-4873-B6A7-2B1452D6441A}" sibTransId="{465EAC30-1114-411F-B53D-31C2D0AAD503}"/>
    <dgm:cxn modelId="{D07154F3-8769-415D-B6DF-B55A18079A3D}" srcId="{BCA016A3-C707-4556-B8A7-533BA3543258}" destId="{5908976D-46BC-467A-BB86-A7ECBCCB027D}" srcOrd="0" destOrd="0" parTransId="{B5B57BB1-A2B1-4897-AE0A-CF255F250E34}" sibTransId="{0946E2E7-3F46-4B93-84D8-ED1F914B749B}"/>
    <dgm:cxn modelId="{56DB6120-DAD8-40D0-B063-FBDD365E50C1}" type="presOf" srcId="{5908976D-46BC-467A-BB86-A7ECBCCB027D}" destId="{46C4BAB5-E789-44CD-A1F1-D293F5C1BB18}" srcOrd="0" destOrd="0" presId="urn:microsoft.com/office/officeart/2011/layout/CircleProcess"/>
    <dgm:cxn modelId="{D043E249-E91D-4E54-91E8-FC160227B903}" srcId="{ECEE6255-5C8A-422A-8F8A-B1EED1D8026A}" destId="{A91BAB2E-74BF-4456-9973-80596F9F092D}" srcOrd="0" destOrd="0" parTransId="{5AA5F143-46B3-4E84-A459-89EFBD40E096}" sibTransId="{A50221E2-6C63-466C-9516-6E3062B9370E}"/>
    <dgm:cxn modelId="{7C354301-C087-469D-887C-A727A0CA881D}" srcId="{40885BC6-868E-40C2-88C8-B41E30E915EF}" destId="{ECEE6255-5C8A-422A-8F8A-B1EED1D8026A}" srcOrd="2" destOrd="0" parTransId="{C70F1F94-7C4E-41FD-A255-C4C4CBB4E791}" sibTransId="{3CC3AB47-5A30-49E7-9F66-04E1F08E29D6}"/>
    <dgm:cxn modelId="{FE6293CE-ADB8-45C5-9040-360893545B7A}" type="presOf" srcId="{5526D340-8A99-4B5F-9200-59C962C9B773}" destId="{B4E5AC6B-523C-49A1-A098-BC41C62F7256}" srcOrd="1" destOrd="0" presId="urn:microsoft.com/office/officeart/2011/layout/CircleProcess"/>
    <dgm:cxn modelId="{656CA78F-D398-424C-AAE1-DE4B409BC788}" srcId="{5526D340-8A99-4B5F-9200-59C962C9B773}" destId="{8508C3F4-4ABF-4FC7-9492-39995064FC90}" srcOrd="1" destOrd="0" parTransId="{37377DFB-6F68-4DC1-A254-A6CB822FF1CF}" sibTransId="{9A9DD2E4-DBC8-4BFC-B11D-3ADDFE36F034}"/>
    <dgm:cxn modelId="{AEAEDB34-77F1-4641-9EF6-CA23B87A45B8}" srcId="{ECEE6255-5C8A-422A-8F8A-B1EED1D8026A}" destId="{42EBB401-1F4F-4315-B097-66C6A58BFBD7}" srcOrd="1" destOrd="0" parTransId="{491719B3-86B2-4E30-A8A3-C76810CC5B93}" sibTransId="{E3C41FB5-874B-4580-9D49-5BB6C47EAE80}"/>
    <dgm:cxn modelId="{A9694A7F-D1B8-429E-9802-3DC25D7FAC7A}" type="presOf" srcId="{5526D340-8A99-4B5F-9200-59C962C9B773}" destId="{0055FC67-44E3-4400-9DD6-71ABAAF9C89D}" srcOrd="0" destOrd="0" presId="urn:microsoft.com/office/officeart/2011/layout/CircleProcess"/>
    <dgm:cxn modelId="{76BB99ED-9C44-4EB5-8357-EF2B9FBCB8CD}" type="presOf" srcId="{ECEE6255-5C8A-422A-8F8A-B1EED1D8026A}" destId="{F2D7FBAC-37E5-4D9D-A113-29F9EEFD956A}" srcOrd="0" destOrd="0" presId="urn:microsoft.com/office/officeart/2011/layout/CircleProcess"/>
    <dgm:cxn modelId="{F38C6956-A784-4187-97B6-ECDA73E3C1EE}" type="presOf" srcId="{D2F8A805-0125-4258-9759-D5E0B321B233}" destId="{390E9199-396A-4CAA-AAF6-6B4E9A775009}" srcOrd="0" destOrd="0" presId="urn:microsoft.com/office/officeart/2011/layout/CircleProcess"/>
    <dgm:cxn modelId="{FB8B3DC4-3199-435C-AE01-21804B7DCAC5}" type="presOf" srcId="{40885BC6-868E-40C2-88C8-B41E30E915EF}" destId="{39D6EAFB-4FA6-42D9-A32A-E9482AE0B5C1}" srcOrd="0" destOrd="0" presId="urn:microsoft.com/office/officeart/2011/layout/CircleProcess"/>
    <dgm:cxn modelId="{4590ADEA-194C-4A09-8D75-197AB1494C85}" srcId="{5526D340-8A99-4B5F-9200-59C962C9B773}" destId="{D2F8A805-0125-4258-9759-D5E0B321B233}" srcOrd="0" destOrd="0" parTransId="{7E8F8981-3F51-4A27-BFCB-152370A72B46}" sibTransId="{3F72D0B9-1251-4FD9-95BC-7D05F3CD31E2}"/>
    <dgm:cxn modelId="{61B05091-20FF-4612-9390-35455E07A39A}" type="presOf" srcId="{B9D5E77D-BD15-4674-AFB6-15D9F3339354}" destId="{46C4BAB5-E789-44CD-A1F1-D293F5C1BB18}" srcOrd="0" destOrd="1" presId="urn:microsoft.com/office/officeart/2011/layout/CircleProcess"/>
    <dgm:cxn modelId="{631FE6A8-CB18-41E3-9647-E737CCF4D2A4}" type="presParOf" srcId="{39D6EAFB-4FA6-42D9-A32A-E9482AE0B5C1}" destId="{EF7CD094-6903-45E4-9CAE-6121847C9F79}" srcOrd="0" destOrd="0" presId="urn:microsoft.com/office/officeart/2011/layout/CircleProcess"/>
    <dgm:cxn modelId="{31647550-C46F-4504-8D52-9DE1F9FE2915}" type="presParOf" srcId="{EF7CD094-6903-45E4-9CAE-6121847C9F79}" destId="{ED1338DB-0F20-4CB2-B0F4-8845538467BF}" srcOrd="0" destOrd="0" presId="urn:microsoft.com/office/officeart/2011/layout/CircleProcess"/>
    <dgm:cxn modelId="{1486C2F1-C296-4AF0-A166-10CBDA772918}" type="presParOf" srcId="{39D6EAFB-4FA6-42D9-A32A-E9482AE0B5C1}" destId="{9648AF51-9C59-4225-9FC6-3645510F8116}" srcOrd="1" destOrd="0" presId="urn:microsoft.com/office/officeart/2011/layout/CircleProcess"/>
    <dgm:cxn modelId="{CAA01D6F-6763-420D-9B87-B5AD7361AF1F}" type="presParOf" srcId="{9648AF51-9C59-4225-9FC6-3645510F8116}" destId="{F2D7FBAC-37E5-4D9D-A113-29F9EEFD956A}" srcOrd="0" destOrd="0" presId="urn:microsoft.com/office/officeart/2011/layout/CircleProcess"/>
    <dgm:cxn modelId="{A892C4F7-9B56-45CE-B22D-34ED465E6C13}" type="presParOf" srcId="{39D6EAFB-4FA6-42D9-A32A-E9482AE0B5C1}" destId="{ECAB2559-1AD0-4E37-84CD-92BA078EA862}" srcOrd="2" destOrd="0" presId="urn:microsoft.com/office/officeart/2011/layout/CircleProcess"/>
    <dgm:cxn modelId="{0AF7C5D6-B4C0-4FBF-A9C6-5BAC8CFE5B1C}" type="presParOf" srcId="{39D6EAFB-4FA6-42D9-A32A-E9482AE0B5C1}" destId="{EF3A64AF-788B-49A0-9FD7-7B49D580F605}" srcOrd="3" destOrd="0" presId="urn:microsoft.com/office/officeart/2011/layout/CircleProcess"/>
    <dgm:cxn modelId="{71ED2403-CC39-4AD1-8B6C-017077F0381D}" type="presParOf" srcId="{39D6EAFB-4FA6-42D9-A32A-E9482AE0B5C1}" destId="{B20820E3-5A87-4D2E-B12B-CD082015848F}" srcOrd="4" destOrd="0" presId="urn:microsoft.com/office/officeart/2011/layout/CircleProcess"/>
    <dgm:cxn modelId="{C1E56414-29E4-4242-8218-ECA9E2921816}" type="presParOf" srcId="{B20820E3-5A87-4D2E-B12B-CD082015848F}" destId="{03E0B662-CC13-47AC-95EE-4F56219E613F}" srcOrd="0" destOrd="0" presId="urn:microsoft.com/office/officeart/2011/layout/CircleProcess"/>
    <dgm:cxn modelId="{CD82F040-BD8D-40DA-81C8-0AF05A21FA19}" type="presParOf" srcId="{39D6EAFB-4FA6-42D9-A32A-E9482AE0B5C1}" destId="{BB630A02-6351-48EF-9957-127EEB2B49B8}" srcOrd="5" destOrd="0" presId="urn:microsoft.com/office/officeart/2011/layout/CircleProcess"/>
    <dgm:cxn modelId="{3F902BD7-8E0A-4190-A4CE-FF6BF2A69EC4}" type="presParOf" srcId="{BB630A02-6351-48EF-9957-127EEB2B49B8}" destId="{BFCD3378-B709-4EBC-898B-B79B8B24C00B}" srcOrd="0" destOrd="0" presId="urn:microsoft.com/office/officeart/2011/layout/CircleProcess"/>
    <dgm:cxn modelId="{559C23BD-1629-4EE6-BAF1-C378C6EB21D2}" type="presParOf" srcId="{39D6EAFB-4FA6-42D9-A32A-E9482AE0B5C1}" destId="{46C4BAB5-E789-44CD-A1F1-D293F5C1BB18}" srcOrd="6" destOrd="0" presId="urn:microsoft.com/office/officeart/2011/layout/CircleProcess"/>
    <dgm:cxn modelId="{FE73C0F3-2E96-43E1-BC37-637DD40250B5}" type="presParOf" srcId="{39D6EAFB-4FA6-42D9-A32A-E9482AE0B5C1}" destId="{D8B8BC0B-67AF-4F14-AA42-9750475DA0ED}" srcOrd="7" destOrd="0" presId="urn:microsoft.com/office/officeart/2011/layout/CircleProcess"/>
    <dgm:cxn modelId="{504D1E9A-F281-4F60-BD13-8219473AAAE4}" type="presParOf" srcId="{39D6EAFB-4FA6-42D9-A32A-E9482AE0B5C1}" destId="{02C7E528-40CA-46C6-8397-13C77628A232}" srcOrd="8" destOrd="0" presId="urn:microsoft.com/office/officeart/2011/layout/CircleProcess"/>
    <dgm:cxn modelId="{0D79E638-E3FF-4B30-9840-4924790B3667}" type="presParOf" srcId="{02C7E528-40CA-46C6-8397-13C77628A232}" destId="{7D2E79D2-78F0-4C44-A10E-4DC54B9B344D}" srcOrd="0" destOrd="0" presId="urn:microsoft.com/office/officeart/2011/layout/CircleProcess"/>
    <dgm:cxn modelId="{5C4383DE-546B-40D5-BBDD-2149099C5F3A}" type="presParOf" srcId="{39D6EAFB-4FA6-42D9-A32A-E9482AE0B5C1}" destId="{5A901F20-8136-463E-9F75-2048F70CC926}" srcOrd="9" destOrd="0" presId="urn:microsoft.com/office/officeart/2011/layout/CircleProcess"/>
    <dgm:cxn modelId="{F2CA2359-9159-4EFD-982F-1C51590E4E57}" type="presParOf" srcId="{5A901F20-8136-463E-9F75-2048F70CC926}" destId="{0055FC67-44E3-4400-9DD6-71ABAAF9C89D}" srcOrd="0" destOrd="0" presId="urn:microsoft.com/office/officeart/2011/layout/CircleProcess"/>
    <dgm:cxn modelId="{302D9E81-77A0-4A95-ACD2-9DC68E38B567}" type="presParOf" srcId="{39D6EAFB-4FA6-42D9-A32A-E9482AE0B5C1}" destId="{390E9199-396A-4CAA-AAF6-6B4E9A775009}" srcOrd="10" destOrd="0" presId="urn:microsoft.com/office/officeart/2011/layout/CircleProcess"/>
    <dgm:cxn modelId="{E5C1A910-5E7F-451B-B703-11873D24870E}" type="presParOf" srcId="{39D6EAFB-4FA6-42D9-A32A-E9482AE0B5C1}" destId="{B4E5AC6B-523C-49A1-A098-BC41C62F7256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85BC6-868E-40C2-88C8-B41E30E915E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26D340-8A99-4B5F-9200-59C962C9B773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smtClean="0"/>
            <a:t>Financial Forecast</a:t>
          </a:r>
          <a:endParaRPr lang="en-US" dirty="0"/>
        </a:p>
      </dgm:t>
    </dgm:pt>
    <dgm:pt modelId="{B34D5C13-BF84-4E22-94FF-0E241F6B5B0D}" type="parTrans" cxnId="{0A386984-D1DF-4D29-B466-39B441E82332}">
      <dgm:prSet/>
      <dgm:spPr/>
      <dgm:t>
        <a:bodyPr/>
        <a:lstStyle/>
        <a:p>
          <a:endParaRPr lang="en-US"/>
        </a:p>
      </dgm:t>
    </dgm:pt>
    <dgm:pt modelId="{1BF8C950-5757-4B6F-9565-2D9B4A7FDDC3}" type="sibTrans" cxnId="{0A386984-D1DF-4D29-B466-39B441E82332}">
      <dgm:prSet/>
      <dgm:spPr/>
      <dgm:t>
        <a:bodyPr/>
        <a:lstStyle/>
        <a:p>
          <a:endParaRPr lang="en-US"/>
        </a:p>
      </dgm:t>
    </dgm:pt>
    <dgm:pt modelId="{BCA016A3-C707-4556-B8A7-533BA3543258}">
      <dgm:prSet phldrT="[Text]"/>
      <dgm:spPr>
        <a:ln w="38100">
          <a:prstDash val="dash"/>
        </a:ln>
      </dgm:spPr>
      <dgm:t>
        <a:bodyPr/>
        <a:lstStyle/>
        <a:p>
          <a:r>
            <a:rPr lang="en-US" dirty="0" smtClean="0"/>
            <a:t>Rate Modernization</a:t>
          </a:r>
          <a:endParaRPr lang="en-US" dirty="0"/>
        </a:p>
      </dgm:t>
    </dgm:pt>
    <dgm:pt modelId="{43A6783F-5AB4-455D-ACC8-18B5EE0B96F6}" type="parTrans" cxnId="{15858482-F0B9-48D1-B8BB-0BB889A58517}">
      <dgm:prSet/>
      <dgm:spPr/>
      <dgm:t>
        <a:bodyPr/>
        <a:lstStyle/>
        <a:p>
          <a:endParaRPr lang="en-US"/>
        </a:p>
      </dgm:t>
    </dgm:pt>
    <dgm:pt modelId="{E1E49B94-2BEA-4395-8F03-1D7C2EFA1B4F}" type="sibTrans" cxnId="{15858482-F0B9-48D1-B8BB-0BB889A58517}">
      <dgm:prSet/>
      <dgm:spPr/>
      <dgm:t>
        <a:bodyPr/>
        <a:lstStyle/>
        <a:p>
          <a:endParaRPr lang="en-US"/>
        </a:p>
      </dgm:t>
    </dgm:pt>
    <dgm:pt modelId="{ECEE6255-5C8A-422A-8F8A-B1EED1D8026A}">
      <dgm:prSet phldrT="[Text]"/>
      <dgm:spPr>
        <a:solidFill>
          <a:schemeClr val="bg1"/>
        </a:solidFill>
        <a:ln w="6350">
          <a:noFill/>
          <a:prstDash val="dash"/>
        </a:ln>
      </dgm:spPr>
      <dgm:t>
        <a:bodyPr/>
        <a:lstStyle/>
        <a:p>
          <a:r>
            <a:rPr lang="en-US" dirty="0" smtClean="0"/>
            <a:t>System Development Charges</a:t>
          </a:r>
          <a:endParaRPr lang="en-US" dirty="0"/>
        </a:p>
      </dgm:t>
    </dgm:pt>
    <dgm:pt modelId="{C70F1F94-7C4E-41FD-A255-C4C4CBB4E791}" type="parTrans" cxnId="{7C354301-C087-469D-887C-A727A0CA881D}">
      <dgm:prSet/>
      <dgm:spPr/>
      <dgm:t>
        <a:bodyPr/>
        <a:lstStyle/>
        <a:p>
          <a:endParaRPr lang="en-US"/>
        </a:p>
      </dgm:t>
    </dgm:pt>
    <dgm:pt modelId="{3CC3AB47-5A30-49E7-9F66-04E1F08E29D6}" type="sibTrans" cxnId="{7C354301-C087-469D-887C-A727A0CA881D}">
      <dgm:prSet/>
      <dgm:spPr/>
      <dgm:t>
        <a:bodyPr/>
        <a:lstStyle/>
        <a:p>
          <a:endParaRPr lang="en-US"/>
        </a:p>
      </dgm:t>
    </dgm:pt>
    <dgm:pt modelId="{0FB881B7-77AC-47BD-8DFC-5632C42D6E45}">
      <dgm:prSet phldrT="[Text]"/>
      <dgm:spPr/>
      <dgm:t>
        <a:bodyPr/>
        <a:lstStyle/>
        <a:p>
          <a:r>
            <a:rPr lang="en-US" dirty="0" smtClean="0"/>
            <a:t>Rate alternatives do not include overall revenue increase (assumed to be implemented following rate structure change)</a:t>
          </a:r>
          <a:endParaRPr lang="en-US" dirty="0"/>
        </a:p>
      </dgm:t>
    </dgm:pt>
    <dgm:pt modelId="{912302A3-B7A9-4C2E-91F4-BF87FC902F02}" type="parTrans" cxnId="{F660E2C1-547F-4480-950C-DFED9530EB87}">
      <dgm:prSet/>
      <dgm:spPr/>
      <dgm:t>
        <a:bodyPr/>
        <a:lstStyle/>
        <a:p>
          <a:endParaRPr lang="en-US"/>
        </a:p>
      </dgm:t>
    </dgm:pt>
    <dgm:pt modelId="{659B0850-8228-425B-9368-5AC2CE125061}" type="sibTrans" cxnId="{F660E2C1-547F-4480-950C-DFED9530EB87}">
      <dgm:prSet/>
      <dgm:spPr/>
      <dgm:t>
        <a:bodyPr/>
        <a:lstStyle/>
        <a:p>
          <a:endParaRPr lang="en-US"/>
        </a:p>
      </dgm:t>
    </dgm:pt>
    <dgm:pt modelId="{39D6EAFB-4FA6-42D9-A32A-E9482AE0B5C1}" type="pres">
      <dgm:prSet presAssocID="{40885BC6-868E-40C2-88C8-B41E30E915E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7CD094-6903-45E4-9CAE-6121847C9F79}" type="pres">
      <dgm:prSet presAssocID="{ECEE6255-5C8A-422A-8F8A-B1EED1D8026A}" presName="Accent3" presStyleCnt="0"/>
      <dgm:spPr/>
    </dgm:pt>
    <dgm:pt modelId="{ED1338DB-0F20-4CB2-B0F4-8845538467BF}" type="pres">
      <dgm:prSet presAssocID="{ECEE6255-5C8A-422A-8F8A-B1EED1D8026A}" presName="Accent" presStyleLbl="node1" presStyleIdx="0" presStyleCnt="3"/>
      <dgm:spPr>
        <a:ln>
          <a:noFill/>
        </a:ln>
      </dgm:spPr>
      <dgm:t>
        <a:bodyPr/>
        <a:lstStyle/>
        <a:p>
          <a:endParaRPr lang="en-US"/>
        </a:p>
      </dgm:t>
    </dgm:pt>
    <dgm:pt modelId="{9648AF51-9C59-4225-9FC6-3645510F8116}" type="pres">
      <dgm:prSet presAssocID="{ECEE6255-5C8A-422A-8F8A-B1EED1D8026A}" presName="ParentBackground3" presStyleCnt="0"/>
      <dgm:spPr/>
    </dgm:pt>
    <dgm:pt modelId="{F2D7FBAC-37E5-4D9D-A113-29F9EEFD956A}" type="pres">
      <dgm:prSet presAssocID="{ECEE6255-5C8A-422A-8F8A-B1EED1D8026A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EF3A64AF-788B-49A0-9FD7-7B49D580F605}" type="pres">
      <dgm:prSet presAssocID="{ECEE6255-5C8A-422A-8F8A-B1EED1D8026A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20E3-5A87-4D2E-B12B-CD082015848F}" type="pres">
      <dgm:prSet presAssocID="{BCA016A3-C707-4556-B8A7-533BA3543258}" presName="Accent2" presStyleCnt="0"/>
      <dgm:spPr/>
    </dgm:pt>
    <dgm:pt modelId="{03E0B662-CC13-47AC-95EE-4F56219E613F}" type="pres">
      <dgm:prSet presAssocID="{BCA016A3-C707-4556-B8A7-533BA3543258}" presName="Accent" presStyleLbl="node1" presStyleIdx="1" presStyleCnt="3"/>
      <dgm:spPr/>
    </dgm:pt>
    <dgm:pt modelId="{BB630A02-6351-48EF-9957-127EEB2B49B8}" type="pres">
      <dgm:prSet presAssocID="{BCA016A3-C707-4556-B8A7-533BA3543258}" presName="ParentBackground2" presStyleCnt="0"/>
      <dgm:spPr/>
    </dgm:pt>
    <dgm:pt modelId="{BFCD3378-B709-4EBC-898B-B79B8B24C00B}" type="pres">
      <dgm:prSet presAssocID="{BCA016A3-C707-4556-B8A7-533BA3543258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6C4BAB5-E789-44CD-A1F1-D293F5C1BB18}" type="pres">
      <dgm:prSet presAssocID="{BCA016A3-C707-4556-B8A7-533BA3543258}" presName="Child2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BC0B-67AF-4F14-AA42-9750475DA0ED}" type="pres">
      <dgm:prSet presAssocID="{BCA016A3-C707-4556-B8A7-533BA3543258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7E528-40CA-46C6-8397-13C77628A232}" type="pres">
      <dgm:prSet presAssocID="{5526D340-8A99-4B5F-9200-59C962C9B773}" presName="Accent1" presStyleCnt="0"/>
      <dgm:spPr/>
    </dgm:pt>
    <dgm:pt modelId="{7D2E79D2-78F0-4C44-A10E-4DC54B9B344D}" type="pres">
      <dgm:prSet presAssocID="{5526D340-8A99-4B5F-9200-59C962C9B773}" presName="Accent" presStyleLbl="node1" presStyleIdx="2" presStyleCnt="3"/>
      <dgm:spPr/>
      <dgm:t>
        <a:bodyPr/>
        <a:lstStyle/>
        <a:p>
          <a:endParaRPr lang="en-US"/>
        </a:p>
      </dgm:t>
    </dgm:pt>
    <dgm:pt modelId="{5A901F20-8136-463E-9F75-2048F70CC926}" type="pres">
      <dgm:prSet presAssocID="{5526D340-8A99-4B5F-9200-59C962C9B773}" presName="ParentBackground1" presStyleCnt="0"/>
      <dgm:spPr/>
    </dgm:pt>
    <dgm:pt modelId="{0055FC67-44E3-4400-9DD6-71ABAAF9C89D}" type="pres">
      <dgm:prSet presAssocID="{5526D340-8A99-4B5F-9200-59C962C9B773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B4E5AC6B-523C-49A1-A098-BC41C62F7256}" type="pres">
      <dgm:prSet presAssocID="{5526D340-8A99-4B5F-9200-59C962C9B773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54301-C087-469D-887C-A727A0CA881D}" srcId="{40885BC6-868E-40C2-88C8-B41E30E915EF}" destId="{ECEE6255-5C8A-422A-8F8A-B1EED1D8026A}" srcOrd="2" destOrd="0" parTransId="{C70F1F94-7C4E-41FD-A255-C4C4CBB4E791}" sibTransId="{3CC3AB47-5A30-49E7-9F66-04E1F08E29D6}"/>
    <dgm:cxn modelId="{73F766BF-48B4-488E-93CD-D9415572722D}" type="presOf" srcId="{BCA016A3-C707-4556-B8A7-533BA3543258}" destId="{D8B8BC0B-67AF-4F14-AA42-9750475DA0ED}" srcOrd="1" destOrd="0" presId="urn:microsoft.com/office/officeart/2011/layout/CircleProcess"/>
    <dgm:cxn modelId="{A003C9CB-730F-43AE-A958-D616DAA52C6F}" type="presOf" srcId="{40885BC6-868E-40C2-88C8-B41E30E915EF}" destId="{39D6EAFB-4FA6-42D9-A32A-E9482AE0B5C1}" srcOrd="0" destOrd="0" presId="urn:microsoft.com/office/officeart/2011/layout/CircleProcess"/>
    <dgm:cxn modelId="{5406D4EA-4430-4433-9930-B563563E8DA5}" type="presOf" srcId="{5526D340-8A99-4B5F-9200-59C962C9B773}" destId="{0055FC67-44E3-4400-9DD6-71ABAAF9C89D}" srcOrd="0" destOrd="0" presId="urn:microsoft.com/office/officeart/2011/layout/CircleProcess"/>
    <dgm:cxn modelId="{A9C2FAFA-EA14-4A81-AA41-E1D3C6DBEACD}" type="presOf" srcId="{BCA016A3-C707-4556-B8A7-533BA3543258}" destId="{BFCD3378-B709-4EBC-898B-B79B8B24C00B}" srcOrd="0" destOrd="0" presId="urn:microsoft.com/office/officeart/2011/layout/CircleProcess"/>
    <dgm:cxn modelId="{0A386984-D1DF-4D29-B466-39B441E82332}" srcId="{40885BC6-868E-40C2-88C8-B41E30E915EF}" destId="{5526D340-8A99-4B5F-9200-59C962C9B773}" srcOrd="0" destOrd="0" parTransId="{B34D5C13-BF84-4E22-94FF-0E241F6B5B0D}" sibTransId="{1BF8C950-5757-4B6F-9565-2D9B4A7FDDC3}"/>
    <dgm:cxn modelId="{45567207-37C4-44D8-9130-C418A92F3BC8}" type="presOf" srcId="{0FB881B7-77AC-47BD-8DFC-5632C42D6E45}" destId="{46C4BAB5-E789-44CD-A1F1-D293F5C1BB18}" srcOrd="0" destOrd="0" presId="urn:microsoft.com/office/officeart/2011/layout/CircleProcess"/>
    <dgm:cxn modelId="{1DCDFDA7-AE76-4F93-82A3-AE4F109431A6}" type="presOf" srcId="{5526D340-8A99-4B5F-9200-59C962C9B773}" destId="{B4E5AC6B-523C-49A1-A098-BC41C62F7256}" srcOrd="1" destOrd="0" presId="urn:microsoft.com/office/officeart/2011/layout/CircleProcess"/>
    <dgm:cxn modelId="{F660E2C1-547F-4480-950C-DFED9530EB87}" srcId="{BCA016A3-C707-4556-B8A7-533BA3543258}" destId="{0FB881B7-77AC-47BD-8DFC-5632C42D6E45}" srcOrd="0" destOrd="0" parTransId="{912302A3-B7A9-4C2E-91F4-BF87FC902F02}" sibTransId="{659B0850-8228-425B-9368-5AC2CE125061}"/>
    <dgm:cxn modelId="{15858482-F0B9-48D1-B8BB-0BB889A58517}" srcId="{40885BC6-868E-40C2-88C8-B41E30E915EF}" destId="{BCA016A3-C707-4556-B8A7-533BA3543258}" srcOrd="1" destOrd="0" parTransId="{43A6783F-5AB4-455D-ACC8-18B5EE0B96F6}" sibTransId="{E1E49B94-2BEA-4395-8F03-1D7C2EFA1B4F}"/>
    <dgm:cxn modelId="{00DCEF1B-4C82-468C-ABF3-2F212BF406A1}" type="presOf" srcId="{ECEE6255-5C8A-422A-8F8A-B1EED1D8026A}" destId="{F2D7FBAC-37E5-4D9D-A113-29F9EEFD956A}" srcOrd="0" destOrd="0" presId="urn:microsoft.com/office/officeart/2011/layout/CircleProcess"/>
    <dgm:cxn modelId="{3B63A123-726D-47F9-8BFF-232E1E0DEA02}" type="presOf" srcId="{ECEE6255-5C8A-422A-8F8A-B1EED1D8026A}" destId="{EF3A64AF-788B-49A0-9FD7-7B49D580F605}" srcOrd="1" destOrd="0" presId="urn:microsoft.com/office/officeart/2011/layout/CircleProcess"/>
    <dgm:cxn modelId="{ADB4DBEB-123E-41F9-AF53-2DB6316F9574}" type="presParOf" srcId="{39D6EAFB-4FA6-42D9-A32A-E9482AE0B5C1}" destId="{EF7CD094-6903-45E4-9CAE-6121847C9F79}" srcOrd="0" destOrd="0" presId="urn:microsoft.com/office/officeart/2011/layout/CircleProcess"/>
    <dgm:cxn modelId="{49424AB9-31EF-445C-9D32-61BA2694AB74}" type="presParOf" srcId="{EF7CD094-6903-45E4-9CAE-6121847C9F79}" destId="{ED1338DB-0F20-4CB2-B0F4-8845538467BF}" srcOrd="0" destOrd="0" presId="urn:microsoft.com/office/officeart/2011/layout/CircleProcess"/>
    <dgm:cxn modelId="{8C651586-D6E2-4F86-9DCE-31828FA756BC}" type="presParOf" srcId="{39D6EAFB-4FA6-42D9-A32A-E9482AE0B5C1}" destId="{9648AF51-9C59-4225-9FC6-3645510F8116}" srcOrd="1" destOrd="0" presId="urn:microsoft.com/office/officeart/2011/layout/CircleProcess"/>
    <dgm:cxn modelId="{844F21B7-0361-476B-B7D6-265E6BED2227}" type="presParOf" srcId="{9648AF51-9C59-4225-9FC6-3645510F8116}" destId="{F2D7FBAC-37E5-4D9D-A113-29F9EEFD956A}" srcOrd="0" destOrd="0" presId="urn:microsoft.com/office/officeart/2011/layout/CircleProcess"/>
    <dgm:cxn modelId="{85CD41B3-0E49-4324-B576-038929095AF8}" type="presParOf" srcId="{39D6EAFB-4FA6-42D9-A32A-E9482AE0B5C1}" destId="{EF3A64AF-788B-49A0-9FD7-7B49D580F605}" srcOrd="2" destOrd="0" presId="urn:microsoft.com/office/officeart/2011/layout/CircleProcess"/>
    <dgm:cxn modelId="{0E8FC941-3079-4BCD-BDAC-B1BF784BF620}" type="presParOf" srcId="{39D6EAFB-4FA6-42D9-A32A-E9482AE0B5C1}" destId="{B20820E3-5A87-4D2E-B12B-CD082015848F}" srcOrd="3" destOrd="0" presId="urn:microsoft.com/office/officeart/2011/layout/CircleProcess"/>
    <dgm:cxn modelId="{2C5A15F2-BE11-49A5-BDFA-174EE04A75AA}" type="presParOf" srcId="{B20820E3-5A87-4D2E-B12B-CD082015848F}" destId="{03E0B662-CC13-47AC-95EE-4F56219E613F}" srcOrd="0" destOrd="0" presId="urn:microsoft.com/office/officeart/2011/layout/CircleProcess"/>
    <dgm:cxn modelId="{7DDF157A-2B8B-4641-A95A-4881315073E6}" type="presParOf" srcId="{39D6EAFB-4FA6-42D9-A32A-E9482AE0B5C1}" destId="{BB630A02-6351-48EF-9957-127EEB2B49B8}" srcOrd="4" destOrd="0" presId="urn:microsoft.com/office/officeart/2011/layout/CircleProcess"/>
    <dgm:cxn modelId="{05AB6605-A746-45E8-A769-B7FE297A8324}" type="presParOf" srcId="{BB630A02-6351-48EF-9957-127EEB2B49B8}" destId="{BFCD3378-B709-4EBC-898B-B79B8B24C00B}" srcOrd="0" destOrd="0" presId="urn:microsoft.com/office/officeart/2011/layout/CircleProcess"/>
    <dgm:cxn modelId="{E20C414B-7805-40D5-BC95-6BFB7DD536B1}" type="presParOf" srcId="{39D6EAFB-4FA6-42D9-A32A-E9482AE0B5C1}" destId="{46C4BAB5-E789-44CD-A1F1-D293F5C1BB18}" srcOrd="5" destOrd="0" presId="urn:microsoft.com/office/officeart/2011/layout/CircleProcess"/>
    <dgm:cxn modelId="{D4F8EE1D-10EF-4E12-BE70-4ADB68B6C827}" type="presParOf" srcId="{39D6EAFB-4FA6-42D9-A32A-E9482AE0B5C1}" destId="{D8B8BC0B-67AF-4F14-AA42-9750475DA0ED}" srcOrd="6" destOrd="0" presId="urn:microsoft.com/office/officeart/2011/layout/CircleProcess"/>
    <dgm:cxn modelId="{4A8748FB-A9CB-4A4E-985C-7DB132EFFF89}" type="presParOf" srcId="{39D6EAFB-4FA6-42D9-A32A-E9482AE0B5C1}" destId="{02C7E528-40CA-46C6-8397-13C77628A232}" srcOrd="7" destOrd="0" presId="urn:microsoft.com/office/officeart/2011/layout/CircleProcess"/>
    <dgm:cxn modelId="{5AF3564E-F1C8-4AB9-B2B7-3BB98F08883A}" type="presParOf" srcId="{02C7E528-40CA-46C6-8397-13C77628A232}" destId="{7D2E79D2-78F0-4C44-A10E-4DC54B9B344D}" srcOrd="0" destOrd="0" presId="urn:microsoft.com/office/officeart/2011/layout/CircleProcess"/>
    <dgm:cxn modelId="{DF5F7A1F-5F18-4E8C-AEFB-B8632CDC6732}" type="presParOf" srcId="{39D6EAFB-4FA6-42D9-A32A-E9482AE0B5C1}" destId="{5A901F20-8136-463E-9F75-2048F70CC926}" srcOrd="8" destOrd="0" presId="urn:microsoft.com/office/officeart/2011/layout/CircleProcess"/>
    <dgm:cxn modelId="{8142533D-F131-491F-9688-88132DAC24BC}" type="presParOf" srcId="{5A901F20-8136-463E-9F75-2048F70CC926}" destId="{0055FC67-44E3-4400-9DD6-71ABAAF9C89D}" srcOrd="0" destOrd="0" presId="urn:microsoft.com/office/officeart/2011/layout/CircleProcess"/>
    <dgm:cxn modelId="{EC5D3004-EC46-4E53-8917-6F36069415FE}" type="presParOf" srcId="{39D6EAFB-4FA6-42D9-A32A-E9482AE0B5C1}" destId="{B4E5AC6B-523C-49A1-A098-BC41C62F7256}" srcOrd="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338DB-0F20-4CB2-B0F4-8845538467BF}">
      <dsp:nvSpPr>
        <dsp:cNvPr id="0" name=""/>
        <dsp:cNvSpPr/>
      </dsp:nvSpPr>
      <dsp:spPr>
        <a:xfrm>
          <a:off x="5705931" y="540734"/>
          <a:ext cx="2500873" cy="250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7FBAC-37E5-4D9D-A113-29F9EEFD956A}">
      <dsp:nvSpPr>
        <dsp:cNvPr id="0" name=""/>
        <dsp:cNvSpPr/>
      </dsp:nvSpPr>
      <dsp:spPr>
        <a:xfrm>
          <a:off x="5788968" y="624126"/>
          <a:ext cx="2334799" cy="233455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rgbClr r="0" g="0" b="0">
              <a:shade val="75000"/>
              <a:lumMod val="80000"/>
            </a:scrgb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 Development Charges</a:t>
          </a:r>
          <a:endParaRPr lang="en-US" sz="2000" kern="1200" dirty="0"/>
        </a:p>
      </dsp:txBody>
      <dsp:txXfrm>
        <a:off x="6122744" y="957696"/>
        <a:ext cx="1667249" cy="1667411"/>
      </dsp:txXfrm>
    </dsp:sp>
    <dsp:sp modelId="{ECAB2559-1AD0-4E37-84CD-92BA078EA862}">
      <dsp:nvSpPr>
        <dsp:cNvPr id="0" name=""/>
        <dsp:cNvSpPr/>
      </dsp:nvSpPr>
      <dsp:spPr>
        <a:xfrm>
          <a:off x="5788968" y="3088155"/>
          <a:ext cx="2334799" cy="137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New development charges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Recover capital costs for growth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smtClean="0"/>
            <a:t>Will be discussed at a later date</a:t>
          </a:r>
          <a:endParaRPr lang="en-US" sz="1400" b="1" i="1" kern="1200" dirty="0"/>
        </a:p>
      </dsp:txBody>
      <dsp:txXfrm>
        <a:off x="5788968" y="3088155"/>
        <a:ext cx="2334799" cy="1371148"/>
      </dsp:txXfrm>
    </dsp:sp>
    <dsp:sp modelId="{03E0B662-CC13-47AC-95EE-4F56219E613F}">
      <dsp:nvSpPr>
        <dsp:cNvPr id="0" name=""/>
        <dsp:cNvSpPr/>
      </dsp:nvSpPr>
      <dsp:spPr>
        <a:xfrm rot="2700000">
          <a:off x="3124219" y="543757"/>
          <a:ext cx="2494850" cy="24948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D3378-B709-4EBC-898B-B79B8B24C00B}">
      <dsp:nvSpPr>
        <dsp:cNvPr id="0" name=""/>
        <dsp:cNvSpPr/>
      </dsp:nvSpPr>
      <dsp:spPr>
        <a:xfrm>
          <a:off x="3204244" y="624126"/>
          <a:ext cx="2334799" cy="23345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Rate Modernization</a:t>
          </a:r>
          <a:endParaRPr lang="en-US" sz="2000" kern="1200" dirty="0"/>
        </a:p>
      </dsp:txBody>
      <dsp:txXfrm>
        <a:off x="3538019" y="957696"/>
        <a:ext cx="1667249" cy="1667411"/>
      </dsp:txXfrm>
    </dsp:sp>
    <dsp:sp modelId="{46C4BAB5-E789-44CD-A1F1-D293F5C1BB18}">
      <dsp:nvSpPr>
        <dsp:cNvPr id="0" name=""/>
        <dsp:cNvSpPr/>
      </dsp:nvSpPr>
      <dsp:spPr>
        <a:xfrm>
          <a:off x="3204244" y="3088155"/>
          <a:ext cx="2334799" cy="137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Fixed and variable charges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Rate alternatives</a:t>
          </a:r>
          <a:endParaRPr lang="en-US" sz="1400" kern="1200" dirty="0"/>
        </a:p>
      </dsp:txBody>
      <dsp:txXfrm>
        <a:off x="3204244" y="3088155"/>
        <a:ext cx="2334799" cy="1371148"/>
      </dsp:txXfrm>
    </dsp:sp>
    <dsp:sp modelId="{7D2E79D2-78F0-4C44-A10E-4DC54B9B344D}">
      <dsp:nvSpPr>
        <dsp:cNvPr id="0" name=""/>
        <dsp:cNvSpPr/>
      </dsp:nvSpPr>
      <dsp:spPr>
        <a:xfrm rot="2700000">
          <a:off x="539494" y="543757"/>
          <a:ext cx="2494850" cy="24948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5FC67-44E3-4400-9DD6-71ABAAF9C89D}">
      <dsp:nvSpPr>
        <dsp:cNvPr id="0" name=""/>
        <dsp:cNvSpPr/>
      </dsp:nvSpPr>
      <dsp:spPr>
        <a:xfrm>
          <a:off x="619519" y="624126"/>
          <a:ext cx="2334799" cy="23345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 Forecast</a:t>
          </a:r>
          <a:endParaRPr lang="en-US" sz="2000" kern="1200" dirty="0"/>
        </a:p>
      </dsp:txBody>
      <dsp:txXfrm>
        <a:off x="953295" y="957696"/>
        <a:ext cx="1667249" cy="1667411"/>
      </dsp:txXfrm>
    </dsp:sp>
    <dsp:sp modelId="{390E9199-396A-4CAA-AAF6-6B4E9A775009}">
      <dsp:nvSpPr>
        <dsp:cNvPr id="0" name=""/>
        <dsp:cNvSpPr/>
      </dsp:nvSpPr>
      <dsp:spPr>
        <a:xfrm>
          <a:off x="619519" y="3088155"/>
          <a:ext cx="2334799" cy="137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Overall revenue increases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Financial performance metrics</a:t>
          </a:r>
          <a:endParaRPr lang="en-US" sz="1400" kern="1200" dirty="0"/>
        </a:p>
      </dsp:txBody>
      <dsp:txXfrm>
        <a:off x="619519" y="3088155"/>
        <a:ext cx="2334799" cy="1371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338DB-0F20-4CB2-B0F4-8845538467BF}">
      <dsp:nvSpPr>
        <dsp:cNvPr id="0" name=""/>
        <dsp:cNvSpPr/>
      </dsp:nvSpPr>
      <dsp:spPr>
        <a:xfrm>
          <a:off x="5705931" y="540734"/>
          <a:ext cx="2500873" cy="250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7FBAC-37E5-4D9D-A113-29F9EEFD956A}">
      <dsp:nvSpPr>
        <dsp:cNvPr id="0" name=""/>
        <dsp:cNvSpPr/>
      </dsp:nvSpPr>
      <dsp:spPr>
        <a:xfrm>
          <a:off x="5788968" y="624126"/>
          <a:ext cx="2334799" cy="2334551"/>
        </a:xfrm>
        <a:prstGeom prst="ellipse">
          <a:avLst/>
        </a:prstGeom>
        <a:solidFill>
          <a:schemeClr val="bg1"/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System Development Charges</a:t>
          </a:r>
          <a:endParaRPr lang="en-US" sz="2000" kern="1200" dirty="0"/>
        </a:p>
      </dsp:txBody>
      <dsp:txXfrm>
        <a:off x="6122744" y="957696"/>
        <a:ext cx="1667249" cy="1667411"/>
      </dsp:txXfrm>
    </dsp:sp>
    <dsp:sp modelId="{03E0B662-CC13-47AC-95EE-4F56219E613F}">
      <dsp:nvSpPr>
        <dsp:cNvPr id="0" name=""/>
        <dsp:cNvSpPr/>
      </dsp:nvSpPr>
      <dsp:spPr>
        <a:xfrm rot="2700000">
          <a:off x="3124219" y="543757"/>
          <a:ext cx="2494850" cy="24948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D3378-B709-4EBC-898B-B79B8B24C00B}">
      <dsp:nvSpPr>
        <dsp:cNvPr id="0" name=""/>
        <dsp:cNvSpPr/>
      </dsp:nvSpPr>
      <dsp:spPr>
        <a:xfrm>
          <a:off x="3204244" y="624126"/>
          <a:ext cx="2334799" cy="23345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75000"/>
              <a:lumMod val="80000"/>
            </a:scrgb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Rate Modernization</a:t>
          </a:r>
          <a:endParaRPr lang="en-US" sz="2000" kern="1200" dirty="0"/>
        </a:p>
      </dsp:txBody>
      <dsp:txXfrm>
        <a:off x="3538019" y="957696"/>
        <a:ext cx="1667249" cy="1667411"/>
      </dsp:txXfrm>
    </dsp:sp>
    <dsp:sp modelId="{46C4BAB5-E789-44CD-A1F1-D293F5C1BB18}">
      <dsp:nvSpPr>
        <dsp:cNvPr id="0" name=""/>
        <dsp:cNvSpPr/>
      </dsp:nvSpPr>
      <dsp:spPr>
        <a:xfrm>
          <a:off x="3204244" y="3088155"/>
          <a:ext cx="2334799" cy="137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Rate alternatives do not include overall revenue increase (assumed to be implemented following rate structure change)</a:t>
          </a:r>
          <a:endParaRPr lang="en-US" sz="1500" kern="1200" dirty="0"/>
        </a:p>
      </dsp:txBody>
      <dsp:txXfrm>
        <a:off x="3204244" y="3088155"/>
        <a:ext cx="2334799" cy="1371148"/>
      </dsp:txXfrm>
    </dsp:sp>
    <dsp:sp modelId="{7D2E79D2-78F0-4C44-A10E-4DC54B9B344D}">
      <dsp:nvSpPr>
        <dsp:cNvPr id="0" name=""/>
        <dsp:cNvSpPr/>
      </dsp:nvSpPr>
      <dsp:spPr>
        <a:xfrm rot="2700000">
          <a:off x="539494" y="543757"/>
          <a:ext cx="2494850" cy="24948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5FC67-44E3-4400-9DD6-71ABAAF9C89D}">
      <dsp:nvSpPr>
        <dsp:cNvPr id="0" name=""/>
        <dsp:cNvSpPr/>
      </dsp:nvSpPr>
      <dsp:spPr>
        <a:xfrm>
          <a:off x="619519" y="624126"/>
          <a:ext cx="2334799" cy="2334551"/>
        </a:xfrm>
        <a:prstGeom prst="ellipse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 Forecast</a:t>
          </a:r>
          <a:endParaRPr lang="en-US" sz="2000" kern="1200" dirty="0"/>
        </a:p>
      </dsp:txBody>
      <dsp:txXfrm>
        <a:off x="953295" y="957696"/>
        <a:ext cx="1667249" cy="1667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0.16455</cdr:x>
      <cdr:y>0.57544</cdr:y>
    </cdr:from>
    <cdr:to>
      <cdr:x>0.37111</cdr:x>
      <cdr:y>0.65482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4789" y="22098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Winter Average = 5 CCF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FE7D2-D3DE-486D-8ABA-FFA0EC0E6F66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56CC-2198-4C81-89E8-610085F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56CC-2198-4C81-89E8-610085F53E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2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45B3-4667-46C1-8791-EE3D9FCCB3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5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OVERALL INCREASES CAN BE DEFERED FOLLOWING RATE STRUCTURE CHANGES</a:t>
            </a:r>
          </a:p>
          <a:p>
            <a:r>
              <a:rPr lang="en-US" baseline="0" dirty="0" smtClean="0"/>
              <a:t>We will come back with SDCs at a later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56CC-2198-4C81-89E8-610085F53E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009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8506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598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830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809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870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9490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306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OVERALL INCREASES CAN BE DEFERED FOLLOWING RATE STRUCTURE CHANGES</a:t>
            </a:r>
          </a:p>
          <a:p>
            <a:r>
              <a:rPr lang="en-US" baseline="0" dirty="0" smtClean="0"/>
              <a:t>We will come back with SDCs at a later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56CC-2198-4C81-89E8-610085F53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6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206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7110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9070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1503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45B3-4667-46C1-8791-EE3D9FCCB3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587" indent="-287918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672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341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010" indent="-230334" defTabSz="9053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3678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347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017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5686" indent="-230334" defTabSz="905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C50FB4-AF1C-48CD-9B2C-5E193025BC29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687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EC2B-B20E-49B8-BD1F-9375F561E9D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520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930B3-5564-401C-A13C-BA4AA70C31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</a:t>
            </a:r>
            <a:r>
              <a:rPr lang="en-US" baseline="0" dirty="0" smtClean="0"/>
              <a:t> outlay is net of SDC funding, as is debt service)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45B3-4667-46C1-8791-EE3D9FCCB3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45B3-4667-46C1-8791-EE3D9FCCB3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45B3-4667-46C1-8791-EE3D9FCCB3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16C4-77D4-45F6-92EC-32559D74AB87}" type="datetime1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FE8A-5931-4B11-B4EF-93F0349D4B09}" type="datetime1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EAEE-A4CB-458E-8966-B703EF101B0D}" type="datetime1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38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8A70-CE0B-4D65-B49B-57D1F2D97E36}" type="datetime1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F7A3-55DD-4D46-814B-BFD4822E8868}" type="datetime1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9CD-6A35-47B5-9DE2-56FE1FC849E2}" type="datetime1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CC58-07E9-4278-985E-03FE68074A04}" type="datetime1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5D1E-1C26-428F-A85B-5BA591FEB60A}" type="datetime1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EA0-C08D-4FCF-BF17-7F12DED8E2BD}" type="datetime1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26B5-3298-4179-844A-BAB46EC30F66}" type="datetime1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30D2-33D6-4B94-8992-456E86B152F1}" type="datetime1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3D4410-F475-4C52-8260-FEFD06CE383E}" type="datetime1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5532B0-449A-49E6-9CBD-B2A8CE28C7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0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7894"/>
            <a:ext cx="7772400" cy="1780108"/>
          </a:xfrm>
        </p:spPr>
        <p:txBody>
          <a:bodyPr/>
          <a:lstStyle/>
          <a:p>
            <a:r>
              <a:rPr lang="en-US" dirty="0" smtClean="0"/>
              <a:t>Water and Wastewater Rate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4334"/>
            <a:ext cx="6400800" cy="1473200"/>
          </a:xfrm>
        </p:spPr>
        <p:txBody>
          <a:bodyPr/>
          <a:lstStyle/>
          <a:p>
            <a:r>
              <a:rPr lang="en-US" dirty="0" smtClean="0"/>
              <a:t>City Council Meeting</a:t>
            </a:r>
          </a:p>
          <a:p>
            <a:r>
              <a:rPr lang="en-US" dirty="0" smtClean="0"/>
              <a:t>June 25, 2019</a:t>
            </a:r>
            <a:endParaRPr lang="en-US" dirty="0"/>
          </a:p>
        </p:txBody>
      </p:sp>
      <p:pic>
        <p:nvPicPr>
          <p:cNvPr id="4" name="Picture 3" descr="GRG_Logo_FINAL_1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904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4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City of Millersburg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47083"/>
            <a:ext cx="2819400" cy="742689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8299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856" y="533400"/>
            <a:ext cx="7773338" cy="1197133"/>
          </a:xfrm>
        </p:spPr>
        <p:txBody>
          <a:bodyPr vert="horz" lIns="72736" tIns="36368" rIns="72736" bIns="36368" rtlCol="0" anchor="ctr">
            <a:normAutofit fontScale="90000"/>
          </a:bodyPr>
          <a:lstStyle/>
          <a:p>
            <a:r>
              <a:rPr lang="en-US" dirty="0" smtClean="0"/>
              <a:t>Baseline Water Fund Forecast </a:t>
            </a:r>
            <a:br>
              <a:rPr lang="en-US" dirty="0" smtClean="0"/>
            </a:br>
            <a:r>
              <a:rPr lang="en-US" sz="3600" dirty="0" smtClean="0"/>
              <a:t>(No Rate Increase)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478575"/>
              </p:ext>
            </p:extLst>
          </p:nvPr>
        </p:nvGraphicFramePr>
        <p:xfrm>
          <a:off x="448352" y="1723038"/>
          <a:ext cx="8693150" cy="549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1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856" y="533400"/>
            <a:ext cx="7773338" cy="1197133"/>
          </a:xfrm>
        </p:spPr>
        <p:txBody>
          <a:bodyPr vert="horz" lIns="72736" tIns="36368" rIns="72736" bIns="36368" rtlCol="0" anchor="ctr">
            <a:normAutofit fontScale="90000"/>
          </a:bodyPr>
          <a:lstStyle/>
          <a:p>
            <a:r>
              <a:rPr lang="en-US" dirty="0" smtClean="0"/>
              <a:t>Baseline Sewer Fund Forecast </a:t>
            </a:r>
            <a:br>
              <a:rPr lang="en-US" dirty="0" smtClean="0"/>
            </a:br>
            <a:r>
              <a:rPr lang="en-US" sz="3600" dirty="0" smtClean="0"/>
              <a:t>(No Rate Increase)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94775"/>
              </p:ext>
            </p:extLst>
          </p:nvPr>
        </p:nvGraphicFramePr>
        <p:xfrm>
          <a:off x="457200" y="916163"/>
          <a:ext cx="7731125" cy="569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80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856" y="533400"/>
            <a:ext cx="7773338" cy="1197133"/>
          </a:xfrm>
        </p:spPr>
        <p:txBody>
          <a:bodyPr vert="horz" lIns="72736" tIns="36368" rIns="72736" bIns="36368" rtlCol="0" anchor="ctr">
            <a:normAutofit fontScale="90000"/>
          </a:bodyPr>
          <a:lstStyle/>
          <a:p>
            <a:r>
              <a:rPr lang="en-US" dirty="0" smtClean="0"/>
              <a:t>Water Fund Forecast </a:t>
            </a:r>
            <a:br>
              <a:rPr lang="en-US" dirty="0" smtClean="0"/>
            </a:br>
            <a:r>
              <a:rPr lang="en-US" sz="3600" dirty="0" smtClean="0"/>
              <a:t>(Inflationary Rate Increase*)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91003"/>
              </p:ext>
            </p:extLst>
          </p:nvPr>
        </p:nvGraphicFramePr>
        <p:xfrm>
          <a:off x="455847" y="1143000"/>
          <a:ext cx="8693150" cy="541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856" y="6404962"/>
            <a:ext cx="5172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*3% beginning in </a:t>
            </a:r>
            <a:r>
              <a:rPr lang="en-US" sz="1400" dirty="0" smtClean="0"/>
              <a:t>FY2021-22 (following rate structure change)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05600" y="1731782"/>
            <a:ext cx="222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Unfunded CIP = $1.8 m</a:t>
            </a:r>
          </a:p>
        </p:txBody>
      </p:sp>
    </p:spTree>
    <p:extLst>
      <p:ext uri="{BB962C8B-B14F-4D97-AF65-F5344CB8AC3E}">
        <p14:creationId xmlns:p14="http://schemas.microsoft.com/office/powerpoint/2010/main" val="22459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856" y="533400"/>
            <a:ext cx="7773338" cy="1197133"/>
          </a:xfrm>
        </p:spPr>
        <p:txBody>
          <a:bodyPr vert="horz" lIns="72736" tIns="36368" rIns="72736" bIns="36368" rtlCol="0" anchor="ctr">
            <a:normAutofit fontScale="90000"/>
          </a:bodyPr>
          <a:lstStyle/>
          <a:p>
            <a:r>
              <a:rPr lang="en-US" dirty="0" smtClean="0"/>
              <a:t>Sewer Fund Forecast </a:t>
            </a:r>
            <a:br>
              <a:rPr lang="en-US" dirty="0" smtClean="0"/>
            </a:br>
            <a:r>
              <a:rPr lang="en-US" sz="3600" dirty="0" smtClean="0"/>
              <a:t>(Inflationary Rate Increase*)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7514" y="6513144"/>
            <a:ext cx="507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*3% beginning in </a:t>
            </a:r>
            <a:r>
              <a:rPr lang="en-US" sz="1400" dirty="0" smtClean="0"/>
              <a:t>FY2021-22 (following rate structure change)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81800" y="4800600"/>
            <a:ext cx="222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Unfunded CIP = $5.2 m</a:t>
            </a:r>
          </a:p>
          <a:p>
            <a:r>
              <a:rPr lang="en-US" sz="1400" dirty="0" smtClean="0"/>
              <a:t>(building reserves to this level would require about 9.5% annual increases)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542044"/>
              </p:ext>
            </p:extLst>
          </p:nvPr>
        </p:nvGraphicFramePr>
        <p:xfrm>
          <a:off x="225426" y="967908"/>
          <a:ext cx="8693150" cy="569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3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Modernization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743995"/>
              </p:ext>
            </p:extLst>
          </p:nvPr>
        </p:nvGraphicFramePr>
        <p:xfrm>
          <a:off x="304800" y="2133600"/>
          <a:ext cx="8229600" cy="448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49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2425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Rate Setting Objectives</a:t>
            </a:r>
            <a:r>
              <a:rPr lang="en-US" altLang="en-US" sz="3600" dirty="0" smtClean="0">
                <a:effectLst/>
              </a:rPr>
              <a:t> 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6" name="Freeform 5"/>
          <p:cNvSpPr/>
          <p:nvPr/>
        </p:nvSpPr>
        <p:spPr>
          <a:xfrm>
            <a:off x="983236" y="2654545"/>
            <a:ext cx="1389636" cy="531186"/>
          </a:xfrm>
          <a:custGeom>
            <a:avLst/>
            <a:gdLst>
              <a:gd name="connsiteX0" fmla="*/ 0 w 1560909"/>
              <a:gd name="connsiteY0" fmla="*/ 0 h 632048"/>
              <a:gd name="connsiteX1" fmla="*/ 1560909 w 1560909"/>
              <a:gd name="connsiteY1" fmla="*/ 0 h 632048"/>
              <a:gd name="connsiteX2" fmla="*/ 1560909 w 1560909"/>
              <a:gd name="connsiteY2" fmla="*/ 632048 h 632048"/>
              <a:gd name="connsiteX3" fmla="*/ 0 w 1560909"/>
              <a:gd name="connsiteY3" fmla="*/ 632048 h 632048"/>
              <a:gd name="connsiteX4" fmla="*/ 0 w 1560909"/>
              <a:gd name="connsiteY4" fmla="*/ 0 h 6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632048">
                <a:moveTo>
                  <a:pt x="0" y="0"/>
                </a:moveTo>
                <a:lnTo>
                  <a:pt x="1560909" y="0"/>
                </a:lnTo>
                <a:lnTo>
                  <a:pt x="1560909" y="632048"/>
                </a:lnTo>
                <a:lnTo>
                  <a:pt x="0" y="632048"/>
                </a:lnTo>
                <a:lnTo>
                  <a:pt x="0" y="0"/>
                </a:lnTo>
                <a:close/>
              </a:path>
            </a:pathLst>
          </a:custGeom>
          <a:solidFill>
            <a:srgbClr val="00576C"/>
          </a:solidFill>
          <a:ln>
            <a:solidFill>
              <a:srgbClr val="0057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42672" rIns="74676" bIns="4267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Revenue Adequacy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83236" y="3200400"/>
            <a:ext cx="1389636" cy="1492495"/>
          </a:xfrm>
          <a:custGeom>
            <a:avLst/>
            <a:gdLst>
              <a:gd name="connsiteX0" fmla="*/ 0 w 1560909"/>
              <a:gd name="connsiteY0" fmla="*/ 0 h 3248321"/>
              <a:gd name="connsiteX1" fmla="*/ 1560909 w 1560909"/>
              <a:gd name="connsiteY1" fmla="*/ 0 h 3248321"/>
              <a:gd name="connsiteX2" fmla="*/ 1560909 w 1560909"/>
              <a:gd name="connsiteY2" fmla="*/ 3248321 h 3248321"/>
              <a:gd name="connsiteX3" fmla="*/ 0 w 1560909"/>
              <a:gd name="connsiteY3" fmla="*/ 3248321 h 3248321"/>
              <a:gd name="connsiteX4" fmla="*/ 0 w 1560909"/>
              <a:gd name="connsiteY4" fmla="*/ 0 h 32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3248321">
                <a:moveTo>
                  <a:pt x="0" y="0"/>
                </a:moveTo>
                <a:lnTo>
                  <a:pt x="1560909" y="0"/>
                </a:lnTo>
                <a:lnTo>
                  <a:pt x="1560909" y="3248321"/>
                </a:lnTo>
                <a:lnTo>
                  <a:pt x="0" y="3248321"/>
                </a:lnTo>
                <a:lnTo>
                  <a:pt x="0" y="0"/>
                </a:lnTo>
                <a:close/>
              </a:path>
            </a:pathLst>
          </a:custGeom>
          <a:solidFill>
            <a:srgbClr val="CFEDFD">
              <a:alpha val="90000"/>
            </a:srgbClr>
          </a:solidFill>
          <a:ln>
            <a:solidFill>
              <a:srgbClr val="CFEDFD">
                <a:alpha val="90000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08" tIns="60008" rIns="80010" bIns="90011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/>
                </a:solidFill>
              </a:rPr>
              <a:t>Provide for needed capital and operations funding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25731" y="2654545"/>
            <a:ext cx="1316668" cy="531186"/>
          </a:xfrm>
          <a:custGeom>
            <a:avLst/>
            <a:gdLst>
              <a:gd name="connsiteX0" fmla="*/ 0 w 1560909"/>
              <a:gd name="connsiteY0" fmla="*/ 0 h 632048"/>
              <a:gd name="connsiteX1" fmla="*/ 1560909 w 1560909"/>
              <a:gd name="connsiteY1" fmla="*/ 0 h 632048"/>
              <a:gd name="connsiteX2" fmla="*/ 1560909 w 1560909"/>
              <a:gd name="connsiteY2" fmla="*/ 632048 h 632048"/>
              <a:gd name="connsiteX3" fmla="*/ 0 w 1560909"/>
              <a:gd name="connsiteY3" fmla="*/ 632048 h 632048"/>
              <a:gd name="connsiteX4" fmla="*/ 0 w 1560909"/>
              <a:gd name="connsiteY4" fmla="*/ 0 h 6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632048">
                <a:moveTo>
                  <a:pt x="0" y="0"/>
                </a:moveTo>
                <a:lnTo>
                  <a:pt x="1560909" y="0"/>
                </a:lnTo>
                <a:lnTo>
                  <a:pt x="1560909" y="632048"/>
                </a:lnTo>
                <a:lnTo>
                  <a:pt x="0" y="632048"/>
                </a:lnTo>
                <a:lnTo>
                  <a:pt x="0" y="0"/>
                </a:lnTo>
                <a:close/>
              </a:path>
            </a:pathLst>
          </a:custGeom>
          <a:solidFill>
            <a:srgbClr val="00576C"/>
          </a:solidFill>
          <a:ln>
            <a:solidFill>
              <a:srgbClr val="0057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45720" rIns="80010" bIns="45720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Rate Stability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25730" y="3200400"/>
            <a:ext cx="1316669" cy="1492495"/>
          </a:xfrm>
          <a:custGeom>
            <a:avLst/>
            <a:gdLst>
              <a:gd name="connsiteX0" fmla="*/ 0 w 1560909"/>
              <a:gd name="connsiteY0" fmla="*/ 0 h 3248321"/>
              <a:gd name="connsiteX1" fmla="*/ 1560909 w 1560909"/>
              <a:gd name="connsiteY1" fmla="*/ 0 h 3248321"/>
              <a:gd name="connsiteX2" fmla="*/ 1560909 w 1560909"/>
              <a:gd name="connsiteY2" fmla="*/ 3248321 h 3248321"/>
              <a:gd name="connsiteX3" fmla="*/ 0 w 1560909"/>
              <a:gd name="connsiteY3" fmla="*/ 3248321 h 3248321"/>
              <a:gd name="connsiteX4" fmla="*/ 0 w 1560909"/>
              <a:gd name="connsiteY4" fmla="*/ 0 h 32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3248321">
                <a:moveTo>
                  <a:pt x="0" y="0"/>
                </a:moveTo>
                <a:lnTo>
                  <a:pt x="1560909" y="0"/>
                </a:lnTo>
                <a:lnTo>
                  <a:pt x="1560909" y="3248321"/>
                </a:lnTo>
                <a:lnTo>
                  <a:pt x="0" y="3248321"/>
                </a:lnTo>
                <a:lnTo>
                  <a:pt x="0" y="0"/>
                </a:lnTo>
                <a:close/>
              </a:path>
            </a:pathLst>
          </a:custGeom>
          <a:solidFill>
            <a:srgbClr val="CFEDFD">
              <a:alpha val="90000"/>
            </a:srgbClr>
          </a:solidFill>
          <a:ln>
            <a:solidFill>
              <a:srgbClr val="CFEDFD">
                <a:alpha val="90000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08" tIns="60008" rIns="80010" bIns="90011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Smoothing overall increases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Transitioning rate structure changes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150777" y="2654545"/>
            <a:ext cx="1316668" cy="531186"/>
          </a:xfrm>
          <a:custGeom>
            <a:avLst/>
            <a:gdLst>
              <a:gd name="connsiteX0" fmla="*/ 0 w 1560909"/>
              <a:gd name="connsiteY0" fmla="*/ 0 h 632048"/>
              <a:gd name="connsiteX1" fmla="*/ 1560909 w 1560909"/>
              <a:gd name="connsiteY1" fmla="*/ 0 h 632048"/>
              <a:gd name="connsiteX2" fmla="*/ 1560909 w 1560909"/>
              <a:gd name="connsiteY2" fmla="*/ 632048 h 632048"/>
              <a:gd name="connsiteX3" fmla="*/ 0 w 1560909"/>
              <a:gd name="connsiteY3" fmla="*/ 632048 h 632048"/>
              <a:gd name="connsiteX4" fmla="*/ 0 w 1560909"/>
              <a:gd name="connsiteY4" fmla="*/ 0 h 6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632048">
                <a:moveTo>
                  <a:pt x="0" y="0"/>
                </a:moveTo>
                <a:lnTo>
                  <a:pt x="1560909" y="0"/>
                </a:lnTo>
                <a:lnTo>
                  <a:pt x="1560909" y="632048"/>
                </a:lnTo>
                <a:lnTo>
                  <a:pt x="0" y="632048"/>
                </a:lnTo>
                <a:lnTo>
                  <a:pt x="0" y="0"/>
                </a:lnTo>
                <a:close/>
              </a:path>
            </a:pathLst>
          </a:custGeom>
          <a:solidFill>
            <a:srgbClr val="00576C"/>
          </a:solidFill>
          <a:ln>
            <a:solidFill>
              <a:srgbClr val="0057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42672" rIns="74676" bIns="4267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Equity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50777" y="3185732"/>
            <a:ext cx="1316668" cy="1507164"/>
          </a:xfrm>
          <a:custGeom>
            <a:avLst/>
            <a:gdLst>
              <a:gd name="connsiteX0" fmla="*/ 0 w 1560909"/>
              <a:gd name="connsiteY0" fmla="*/ 0 h 3248321"/>
              <a:gd name="connsiteX1" fmla="*/ 1560909 w 1560909"/>
              <a:gd name="connsiteY1" fmla="*/ 0 h 3248321"/>
              <a:gd name="connsiteX2" fmla="*/ 1560909 w 1560909"/>
              <a:gd name="connsiteY2" fmla="*/ 3248321 h 3248321"/>
              <a:gd name="connsiteX3" fmla="*/ 0 w 1560909"/>
              <a:gd name="connsiteY3" fmla="*/ 3248321 h 3248321"/>
              <a:gd name="connsiteX4" fmla="*/ 0 w 1560909"/>
              <a:gd name="connsiteY4" fmla="*/ 0 h 32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3248321">
                <a:moveTo>
                  <a:pt x="0" y="0"/>
                </a:moveTo>
                <a:lnTo>
                  <a:pt x="1560909" y="0"/>
                </a:lnTo>
                <a:lnTo>
                  <a:pt x="1560909" y="3248321"/>
                </a:lnTo>
                <a:lnTo>
                  <a:pt x="0" y="3248321"/>
                </a:lnTo>
                <a:lnTo>
                  <a:pt x="0" y="0"/>
                </a:lnTo>
                <a:close/>
              </a:path>
            </a:pathLst>
          </a:custGeom>
          <a:solidFill>
            <a:srgbClr val="CFEDFD">
              <a:alpha val="90000"/>
            </a:srgbClr>
          </a:solidFill>
          <a:ln>
            <a:solidFill>
              <a:srgbClr val="CFEDFD">
                <a:alpha val="90000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08" tIns="60008" rIns="80010" bIns="90011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Reflect system usage 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Customer class characteristics</a:t>
            </a: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675823" y="2654545"/>
            <a:ext cx="1170682" cy="531186"/>
          </a:xfrm>
          <a:custGeom>
            <a:avLst/>
            <a:gdLst>
              <a:gd name="connsiteX0" fmla="*/ 0 w 1560909"/>
              <a:gd name="connsiteY0" fmla="*/ 0 h 632048"/>
              <a:gd name="connsiteX1" fmla="*/ 1560909 w 1560909"/>
              <a:gd name="connsiteY1" fmla="*/ 0 h 632048"/>
              <a:gd name="connsiteX2" fmla="*/ 1560909 w 1560909"/>
              <a:gd name="connsiteY2" fmla="*/ 632048 h 632048"/>
              <a:gd name="connsiteX3" fmla="*/ 0 w 1560909"/>
              <a:gd name="connsiteY3" fmla="*/ 632048 h 632048"/>
              <a:gd name="connsiteX4" fmla="*/ 0 w 1560909"/>
              <a:gd name="connsiteY4" fmla="*/ 0 h 6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632048">
                <a:moveTo>
                  <a:pt x="0" y="0"/>
                </a:moveTo>
                <a:lnTo>
                  <a:pt x="1560909" y="0"/>
                </a:lnTo>
                <a:lnTo>
                  <a:pt x="1560909" y="632048"/>
                </a:lnTo>
                <a:lnTo>
                  <a:pt x="0" y="632048"/>
                </a:lnTo>
                <a:lnTo>
                  <a:pt x="0" y="0"/>
                </a:lnTo>
                <a:close/>
              </a:path>
            </a:pathLst>
          </a:custGeom>
          <a:solidFill>
            <a:srgbClr val="00576C"/>
          </a:solidFill>
          <a:ln>
            <a:solidFill>
              <a:srgbClr val="0057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42672" rIns="74676" bIns="4267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Defensible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675823" y="3200400"/>
            <a:ext cx="1170682" cy="1492495"/>
          </a:xfrm>
          <a:custGeom>
            <a:avLst/>
            <a:gdLst>
              <a:gd name="connsiteX0" fmla="*/ 0 w 1560909"/>
              <a:gd name="connsiteY0" fmla="*/ 0 h 3248321"/>
              <a:gd name="connsiteX1" fmla="*/ 1560909 w 1560909"/>
              <a:gd name="connsiteY1" fmla="*/ 0 h 3248321"/>
              <a:gd name="connsiteX2" fmla="*/ 1560909 w 1560909"/>
              <a:gd name="connsiteY2" fmla="*/ 3248321 h 3248321"/>
              <a:gd name="connsiteX3" fmla="*/ 0 w 1560909"/>
              <a:gd name="connsiteY3" fmla="*/ 3248321 h 3248321"/>
              <a:gd name="connsiteX4" fmla="*/ 0 w 1560909"/>
              <a:gd name="connsiteY4" fmla="*/ 0 h 32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3248321">
                <a:moveTo>
                  <a:pt x="0" y="0"/>
                </a:moveTo>
                <a:lnTo>
                  <a:pt x="1560909" y="0"/>
                </a:lnTo>
                <a:lnTo>
                  <a:pt x="1560909" y="3248321"/>
                </a:lnTo>
                <a:lnTo>
                  <a:pt x="0" y="3248321"/>
                </a:lnTo>
                <a:lnTo>
                  <a:pt x="0" y="0"/>
                </a:lnTo>
                <a:close/>
              </a:path>
            </a:pathLst>
          </a:custGeom>
          <a:solidFill>
            <a:srgbClr val="CFEDFD">
              <a:alpha val="90000"/>
            </a:srgbClr>
          </a:solidFill>
          <a:ln>
            <a:solidFill>
              <a:srgbClr val="CFEDFD">
                <a:alpha val="90000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08" tIns="60008" rIns="80010" bIns="90011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Follow industry standard practices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endParaRPr lang="en-US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010400" y="2654545"/>
            <a:ext cx="1364236" cy="531186"/>
          </a:xfrm>
          <a:custGeom>
            <a:avLst/>
            <a:gdLst>
              <a:gd name="connsiteX0" fmla="*/ 0 w 1560909"/>
              <a:gd name="connsiteY0" fmla="*/ 0 h 632048"/>
              <a:gd name="connsiteX1" fmla="*/ 1560909 w 1560909"/>
              <a:gd name="connsiteY1" fmla="*/ 0 h 632048"/>
              <a:gd name="connsiteX2" fmla="*/ 1560909 w 1560909"/>
              <a:gd name="connsiteY2" fmla="*/ 632048 h 632048"/>
              <a:gd name="connsiteX3" fmla="*/ 0 w 1560909"/>
              <a:gd name="connsiteY3" fmla="*/ 632048 h 632048"/>
              <a:gd name="connsiteX4" fmla="*/ 0 w 1560909"/>
              <a:gd name="connsiteY4" fmla="*/ 0 h 6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632048">
                <a:moveTo>
                  <a:pt x="0" y="0"/>
                </a:moveTo>
                <a:lnTo>
                  <a:pt x="1560909" y="0"/>
                </a:lnTo>
                <a:lnTo>
                  <a:pt x="1560909" y="632048"/>
                </a:lnTo>
                <a:lnTo>
                  <a:pt x="0" y="632048"/>
                </a:lnTo>
                <a:lnTo>
                  <a:pt x="0" y="0"/>
                </a:lnTo>
                <a:close/>
              </a:path>
            </a:pathLst>
          </a:custGeom>
          <a:solidFill>
            <a:srgbClr val="00576C"/>
          </a:solidFill>
          <a:ln>
            <a:solidFill>
              <a:srgbClr val="00576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42672" rIns="74676" bIns="4267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Beneficial to Economy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010400" y="3200400"/>
            <a:ext cx="1364236" cy="1492495"/>
          </a:xfrm>
          <a:custGeom>
            <a:avLst/>
            <a:gdLst>
              <a:gd name="connsiteX0" fmla="*/ 0 w 1560909"/>
              <a:gd name="connsiteY0" fmla="*/ 0 h 3248321"/>
              <a:gd name="connsiteX1" fmla="*/ 1560909 w 1560909"/>
              <a:gd name="connsiteY1" fmla="*/ 0 h 3248321"/>
              <a:gd name="connsiteX2" fmla="*/ 1560909 w 1560909"/>
              <a:gd name="connsiteY2" fmla="*/ 3248321 h 3248321"/>
              <a:gd name="connsiteX3" fmla="*/ 0 w 1560909"/>
              <a:gd name="connsiteY3" fmla="*/ 3248321 h 3248321"/>
              <a:gd name="connsiteX4" fmla="*/ 0 w 1560909"/>
              <a:gd name="connsiteY4" fmla="*/ 0 h 324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909" h="3248321">
                <a:moveTo>
                  <a:pt x="0" y="0"/>
                </a:moveTo>
                <a:lnTo>
                  <a:pt x="1560909" y="0"/>
                </a:lnTo>
                <a:lnTo>
                  <a:pt x="1560909" y="3248321"/>
                </a:lnTo>
                <a:lnTo>
                  <a:pt x="0" y="3248321"/>
                </a:lnTo>
                <a:lnTo>
                  <a:pt x="0" y="0"/>
                </a:lnTo>
                <a:close/>
              </a:path>
            </a:pathLst>
          </a:custGeom>
          <a:solidFill>
            <a:srgbClr val="CFEDFD">
              <a:alpha val="90000"/>
            </a:srgbClr>
          </a:solidFill>
          <a:ln>
            <a:solidFill>
              <a:srgbClr val="CFEDFD">
                <a:alpha val="90000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08" tIns="60008" rIns="80010" bIns="90011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Avoid rate shock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5000"/>
              <a:buFontTx/>
              <a:buChar char="••"/>
            </a:pPr>
            <a:r>
              <a:rPr lang="en-US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Consider specific characteristics of large users</a:t>
            </a:r>
          </a:p>
        </p:txBody>
      </p:sp>
    </p:spTree>
    <p:extLst>
      <p:ext uri="{BB962C8B-B14F-4D97-AF65-F5344CB8AC3E}">
        <p14:creationId xmlns:p14="http://schemas.microsoft.com/office/powerpoint/2010/main" val="199506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34" y="141051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Current Water Rates</a:t>
            </a:r>
            <a:r>
              <a:rPr lang="en-US" altLang="en-US" sz="3600" dirty="0" smtClean="0">
                <a:effectLst/>
              </a:rPr>
              <a:t> 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5118"/>
            <a:ext cx="4724400" cy="2667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Base Charges (right)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Invariant with volume of water used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Vary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with meter size and class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Volume Charges  (bottom)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Differ by class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Declining block structure</a:t>
            </a:r>
            <a:endParaRPr lang="en-US" altLang="en-US" dirty="0" smtClean="0">
              <a:solidFill>
                <a:srgbClr val="A9432B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96766"/>
              </p:ext>
            </p:extLst>
          </p:nvPr>
        </p:nvGraphicFramePr>
        <p:xfrm>
          <a:off x="5791200" y="1765118"/>
          <a:ext cx="2693127" cy="330122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01921"/>
                <a:gridCol w="695603"/>
                <a:gridCol w="695603"/>
              </a:tblGrid>
              <a:tr h="32012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Meter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Size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$/Month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C&amp;I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¾”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$12.41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$16.25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1”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$16.37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$23.73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63700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1.5”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$24.56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$54.09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2”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$36.88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$86.58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43807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3”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$173.33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20025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4”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$270.78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6”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$541.39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09839"/>
              </p:ext>
            </p:extLst>
          </p:nvPr>
        </p:nvGraphicFramePr>
        <p:xfrm>
          <a:off x="671434" y="4846510"/>
          <a:ext cx="4510167" cy="148985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28936"/>
                <a:gridCol w="878508"/>
                <a:gridCol w="881089"/>
                <a:gridCol w="1321634"/>
              </a:tblGrid>
              <a:tr h="33542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$/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ccf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 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 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Cut-off  (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</a:rPr>
                        <a:t>ccf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Residential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$2.20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Commercial/ Industrial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$2.00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Varies (34 - 60)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97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34" y="141051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Revised Water Rate </a:t>
            </a:r>
            <a:r>
              <a:rPr lang="en-US" altLang="en-US" sz="3600" dirty="0" smtClean="0"/>
              <a:t>Structure* 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820398" y="1905000"/>
            <a:ext cx="7288965" cy="2667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Uniform Volume Rates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All usage charged at same rate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Lower rate for industrial based on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lower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peak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demand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Implementation Options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All at once (option 1)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2-year phase-in for residential &amp; commercial (option 2)</a:t>
            </a:r>
            <a:endParaRPr lang="en-US" altLang="en-US" dirty="0" smtClean="0">
              <a:solidFill>
                <a:srgbClr val="A9432B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24474"/>
              </p:ext>
            </p:extLst>
          </p:nvPr>
        </p:nvGraphicFramePr>
        <p:xfrm>
          <a:off x="1078672" y="4538899"/>
          <a:ext cx="6846128" cy="181745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67549"/>
                <a:gridCol w="840768"/>
                <a:gridCol w="843238"/>
                <a:gridCol w="843238"/>
                <a:gridCol w="709373"/>
                <a:gridCol w="762000"/>
                <a:gridCol w="1479962"/>
              </a:tblGrid>
              <a:tr h="33542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% Use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 (Option 2)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Option 1 or Year 2 (Option 2)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 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 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 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Block 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All Use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Residential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$2.20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52%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$2.37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Commercial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$2.00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48%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$2.26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Industrial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$2.55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$2.00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97%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$2.03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$2.03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$2.03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26591"/>
            <a:ext cx="560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r>
              <a:rPr lang="en-US" sz="1400" dirty="0" smtClean="0"/>
              <a:t>Reflects rate structure change only; no overall revenue increase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995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1"/>
            <a:ext cx="685800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Water System Peak vs. Average Demand 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43000" y="1771650"/>
            <a:ext cx="6858000" cy="457200"/>
            <a:chOff x="0" y="1219200"/>
            <a:chExt cx="9144000" cy="609600"/>
          </a:xfrm>
        </p:grpSpPr>
        <p:sp>
          <p:nvSpPr>
            <p:cNvPr id="18" name="Rectangle 17"/>
            <p:cNvSpPr/>
            <p:nvPr/>
          </p:nvSpPr>
          <p:spPr>
            <a:xfrm>
              <a:off x="0" y="1219200"/>
              <a:ext cx="9144000" cy="609600"/>
            </a:xfrm>
            <a:prstGeom prst="rect">
              <a:avLst/>
            </a:prstGeom>
            <a:solidFill>
              <a:srgbClr val="005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1219200"/>
              <a:ext cx="9144000" cy="609600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i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Example: Transmission Mains</a:t>
              </a:r>
              <a:endParaRPr lang="en-US" sz="825" i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17745" y="4158177"/>
            <a:ext cx="2137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92B4"/>
                </a:solidFill>
              </a:rPr>
              <a:t>Transmission main for peak summer day demand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5636" y="4158177"/>
            <a:ext cx="2197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92B4"/>
                </a:solidFill>
              </a:rPr>
              <a:t>Transmission main for average day demand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74" y="3600450"/>
            <a:ext cx="601374" cy="601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3486149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24830"/>
            <a:ext cx="7586133" cy="372533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Financial Forecast</a:t>
            </a:r>
            <a:endParaRPr lang="en-US" dirty="0"/>
          </a:p>
          <a:p>
            <a:r>
              <a:rPr lang="en-US" dirty="0" smtClean="0"/>
              <a:t>Rate Structure Options</a:t>
            </a:r>
          </a:p>
          <a:p>
            <a:r>
              <a:rPr lang="en-US" dirty="0" smtClean="0"/>
              <a:t>Summary and Next Steps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Customer Class Usage Profiles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71024"/>
            <a:ext cx="7403592" cy="73919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Under cost-of-service framework, lower peak/average users pay lower rates</a:t>
            </a:r>
          </a:p>
          <a:p>
            <a:r>
              <a:rPr lang="en-US" dirty="0" smtClean="0"/>
              <a:t>Examples of other utilities with class-based rates (Salem, Hillsboro, Gresham)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216488"/>
              </p:ext>
            </p:extLst>
          </p:nvPr>
        </p:nvGraphicFramePr>
        <p:xfrm>
          <a:off x="4618997" y="3002685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274844"/>
              </p:ext>
            </p:extLst>
          </p:nvPr>
        </p:nvGraphicFramePr>
        <p:xfrm>
          <a:off x="468443" y="3021818"/>
          <a:ext cx="39969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5678984"/>
            <a:ext cx="164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Peak/Average ratio = 1.4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5678984"/>
            <a:ext cx="159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Peak/Average ratio = 2.1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700" y="6307511"/>
            <a:ext cx="3637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*Commercial same as residential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44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34" y="141051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Sample Bill </a:t>
            </a:r>
            <a:r>
              <a:rPr lang="en-US" altLang="en-US" sz="3600" dirty="0" smtClean="0"/>
              <a:t>Impacts* </a:t>
            </a:r>
            <a:r>
              <a:rPr lang="en-US" altLang="en-US" sz="3600" dirty="0" smtClean="0"/>
              <a:t>- Residential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00997"/>
              </p:ext>
            </p:extLst>
          </p:nvPr>
        </p:nvGraphicFramePr>
        <p:xfrm>
          <a:off x="706411" y="2362200"/>
          <a:ext cx="77470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962400" y="4033044"/>
            <a:ext cx="1752600" cy="1905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Summer Average = 21 CCF</a:t>
            </a:r>
            <a:endParaRPr lang="en-US" sz="11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62600" y="4223544"/>
            <a:ext cx="0" cy="50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9000" y="4800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6426591"/>
            <a:ext cx="560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r>
              <a:rPr lang="en-US" sz="1400" dirty="0" smtClean="0"/>
              <a:t>Reflect rate structure change only; no overall revenue increase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407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46168"/>
              </p:ext>
            </p:extLst>
          </p:nvPr>
        </p:nvGraphicFramePr>
        <p:xfrm>
          <a:off x="1024653" y="232851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248" y="418756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Sample Bill Impacts – Commercial </a:t>
            </a:r>
            <a:br>
              <a:rPr lang="en-US" altLang="en-US" sz="3600" dirty="0" smtClean="0"/>
            </a:br>
            <a:r>
              <a:rPr lang="en-US" altLang="en-US" sz="3600" dirty="0" smtClean="0"/>
              <a:t>(3/4” meter)*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6" name="TextBox 1"/>
          <p:cNvSpPr txBox="1"/>
          <p:nvPr/>
        </p:nvSpPr>
        <p:spPr>
          <a:xfrm>
            <a:off x="1752600" y="4107768"/>
            <a:ext cx="1752600" cy="1905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Summer Average = 50 CCF</a:t>
            </a:r>
            <a:endParaRPr lang="en-US" sz="11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298268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1434" y="5897853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*Bill impacts vary by meter size; larger meters have lower % increases due to more use </a:t>
            </a:r>
            <a:r>
              <a:rPr lang="en-US" sz="1600" dirty="0" smtClean="0"/>
              <a:t>currently </a:t>
            </a:r>
            <a:r>
              <a:rPr lang="en-US" sz="1600" dirty="0" smtClean="0"/>
              <a:t>charged at block 1 (higher) 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6355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248" y="418756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Sample Bill Impacts – </a:t>
            </a:r>
            <a:r>
              <a:rPr lang="en-US" altLang="en-US" sz="3600" dirty="0" smtClean="0"/>
              <a:t>Industrial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>(4” </a:t>
            </a:r>
            <a:r>
              <a:rPr lang="en-US" altLang="en-US" sz="2800" dirty="0" smtClean="0"/>
              <a:t>meter</a:t>
            </a:r>
            <a:r>
              <a:rPr lang="en-US" altLang="en-US" sz="2800" dirty="0" smtClean="0"/>
              <a:t>)</a:t>
            </a:r>
            <a:endParaRPr altLang="en-US" sz="28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924098"/>
              </p:ext>
            </p:extLst>
          </p:nvPr>
        </p:nvGraphicFramePr>
        <p:xfrm>
          <a:off x="990600" y="1790726"/>
          <a:ext cx="69342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6426591"/>
            <a:ext cx="560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r>
              <a:rPr lang="en-US" sz="1400" dirty="0" smtClean="0"/>
              <a:t>Reflect rate structure change only; no overall revenue increase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68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434" y="141051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Current Sewer Rates</a:t>
            </a:r>
            <a:r>
              <a:rPr lang="en-US" altLang="en-US" sz="3600" dirty="0" smtClean="0">
                <a:effectLst/>
              </a:rPr>
              <a:t> 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44682"/>
            <a:ext cx="4724400" cy="375131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Residential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Flat rate - invariant with volume of water used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Commercial &amp; Industrial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Minimum charge applies to majority of customers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Larger customers (15) charged based on prior-established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volumes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Industrial Unit Charges 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Based on City of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Albany rates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Applied to 1 customer only currently</a:t>
            </a:r>
            <a:endParaRPr lang="en-US" altLang="en-US" dirty="0" smtClean="0">
              <a:solidFill>
                <a:srgbClr val="A9432B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8331"/>
              </p:ext>
            </p:extLst>
          </p:nvPr>
        </p:nvGraphicFramePr>
        <p:xfrm>
          <a:off x="5562600" y="4796691"/>
          <a:ext cx="2710721" cy="12993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8234"/>
                <a:gridCol w="1302487"/>
              </a:tblGrid>
              <a:tr h="30477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Industrial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Units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$/unit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Flow ($/CCF)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$3.68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BOD ($/</a:t>
                      </a:r>
                      <a:r>
                        <a:rPr lang="en-US" sz="1400" dirty="0" err="1" smtClean="0"/>
                        <a:t>lb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$0.95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TSS ($/</a:t>
                      </a:r>
                      <a:r>
                        <a:rPr lang="en-US" sz="1400" dirty="0" err="1" smtClean="0"/>
                        <a:t>lb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$1.27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98954"/>
              </p:ext>
            </p:extLst>
          </p:nvPr>
        </p:nvGraphicFramePr>
        <p:xfrm>
          <a:off x="5410200" y="2743200"/>
          <a:ext cx="3276600" cy="163472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29108"/>
                <a:gridCol w="1247492"/>
              </a:tblGrid>
              <a:tr h="33542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Base Rates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Monthly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Charge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Residential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$49.14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Com/ Ind. Minimum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$69.63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Com/Ind.</a:t>
                      </a:r>
                      <a:r>
                        <a:rPr lang="en-US" sz="1400" baseline="0" dirty="0" smtClean="0"/>
                        <a:t> Volume Based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Varies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78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48247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Revised Sewer Rate Structure – Conceptual </a:t>
            </a:r>
            <a:r>
              <a:rPr lang="en-US" altLang="en-US" sz="3600" dirty="0" smtClean="0"/>
              <a:t>Framework*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62020"/>
            <a:ext cx="4724400" cy="362918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Combined base and volume rate structure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Residential volume based on average winter month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Commercial &amp; industrial based on actual water use or monitored sewer flow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Above domestic strength users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Commercial based on class average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Industrial based on specific unit charges and sampling data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33024"/>
              </p:ext>
            </p:extLst>
          </p:nvPr>
        </p:nvGraphicFramePr>
        <p:xfrm>
          <a:off x="5562600" y="3048000"/>
          <a:ext cx="3124200" cy="148594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0105"/>
                <a:gridCol w="860783"/>
                <a:gridCol w="863312"/>
              </a:tblGrid>
              <a:tr h="335420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Component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Residential Example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Revised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Base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$49.14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$35.00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1509">
                <a:tc>
                  <a:txBody>
                    <a:bodyPr/>
                    <a:lstStyle/>
                    <a:p>
                      <a:pPr lvl="0"/>
                      <a:r>
                        <a:rPr lang="en-US" sz="1400" dirty="0" smtClean="0"/>
                        <a:t>Volume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na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$2.80</a:t>
                      </a:r>
                      <a:endParaRPr lang="en-US" sz="1400" dirty="0"/>
                    </a:p>
                  </a:txBody>
                  <a:tcPr marT="45711" marB="4571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26591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</a:t>
            </a:r>
            <a:r>
              <a:rPr lang="en-US" sz="1400" dirty="0" smtClean="0"/>
              <a:t>Reflects example rate structure change only; no overall revenue increase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8071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77903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Sample Bill </a:t>
            </a:r>
            <a:r>
              <a:rPr lang="en-US" altLang="en-US" sz="3600" dirty="0" smtClean="0"/>
              <a:t>Impacts – Rate Structure Change Only</a:t>
            </a:r>
            <a:endParaRPr altLang="en-US" sz="3600" dirty="0" smtClean="0">
              <a:effectLst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56672"/>
              </p:ext>
            </p:extLst>
          </p:nvPr>
        </p:nvGraphicFramePr>
        <p:xfrm>
          <a:off x="286482" y="1981200"/>
          <a:ext cx="851524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Worksheet" r:id="rId4" imgW="4579599" imgH="2154805" progId="Excel.Sheet.12">
                  <p:embed/>
                </p:oleObj>
              </mc:Choice>
              <mc:Fallback>
                <p:oleObj name="Worksheet" r:id="rId4" imgW="4579599" imgH="21548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482" y="1981200"/>
                        <a:ext cx="8515242" cy="400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505200" y="3124200"/>
            <a:ext cx="1600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Winter Average = 5 CCF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7003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2425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>
                <a:effectLst/>
              </a:rPr>
              <a:t>Summary </a:t>
            </a:r>
            <a:endParaRPr altLang="en-US" sz="3600" dirty="0" smtClean="0">
              <a:effectLst/>
            </a:endParaRP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799"/>
            <a:ext cx="8229600" cy="5029201"/>
          </a:xfrm>
        </p:spPr>
        <p:txBody>
          <a:bodyPr lIns="92075" tIns="46038" rIns="92075" bIns="46038">
            <a:normAutofit fontScale="77500" lnSpcReduction="20000"/>
          </a:bodyPr>
          <a:lstStyle/>
          <a:p>
            <a:pPr eaLnBrk="1" hangingPunct="1"/>
            <a:r>
              <a:rPr lang="en-US" altLang="en-US" sz="2800" dirty="0" smtClean="0"/>
              <a:t>Financial plans</a:t>
            </a:r>
          </a:p>
          <a:p>
            <a:pPr lvl="1"/>
            <a:r>
              <a:rPr lang="en-US" altLang="en-US" sz="2600" dirty="0" smtClean="0"/>
              <a:t>Rate increases needed in next 5 years to continue to meet operating and funded capital costs</a:t>
            </a:r>
          </a:p>
          <a:p>
            <a:pPr lvl="2"/>
            <a:r>
              <a:rPr lang="en-US" altLang="en-US" sz="2400" dirty="0" smtClean="0"/>
              <a:t>Smoothing (e.g., inflationary increases) vs. one-time larger increases</a:t>
            </a:r>
          </a:p>
          <a:p>
            <a:pPr lvl="2"/>
            <a:r>
              <a:rPr lang="en-US" altLang="en-US" sz="2400" dirty="0" smtClean="0"/>
              <a:t>Larger increases needed for sewer due to capital needs</a:t>
            </a:r>
          </a:p>
          <a:p>
            <a:pPr lvl="1"/>
            <a:r>
              <a:rPr lang="en-US" altLang="en-US" sz="2600" dirty="0" smtClean="0"/>
              <a:t>May defer overall increases 1-2 years to allow rate structure changes</a:t>
            </a:r>
          </a:p>
          <a:p>
            <a:pPr eaLnBrk="1" hangingPunct="1"/>
            <a:r>
              <a:rPr lang="en-US" altLang="en-US" sz="2800" dirty="0" smtClean="0"/>
              <a:t>Water </a:t>
            </a:r>
            <a:r>
              <a:rPr lang="en-US" altLang="en-US" sz="2800" dirty="0" smtClean="0"/>
              <a:t>Rate Structure</a:t>
            </a:r>
          </a:p>
          <a:p>
            <a:pPr lvl="1"/>
            <a:r>
              <a:rPr lang="en-US" altLang="en-US" sz="2600" dirty="0" smtClean="0"/>
              <a:t>Modern rate structure based on uniform volume rates by class </a:t>
            </a:r>
          </a:p>
          <a:p>
            <a:pPr lvl="1"/>
            <a:r>
              <a:rPr lang="en-US" altLang="en-US" sz="2600" dirty="0" smtClean="0"/>
              <a:t>2-year phase in would moderate bill impacts to residential and commercial customers </a:t>
            </a:r>
          </a:p>
          <a:p>
            <a:pPr eaLnBrk="1" hangingPunct="1"/>
            <a:r>
              <a:rPr lang="en-US" altLang="en-US" sz="2800" dirty="0" smtClean="0"/>
              <a:t>Sewer Rate Structure</a:t>
            </a:r>
          </a:p>
          <a:p>
            <a:pPr lvl="1"/>
            <a:r>
              <a:rPr lang="en-US" altLang="en-US" sz="2600" dirty="0" smtClean="0"/>
              <a:t>Volumetric rates would result in significant bill impacts (up and down)</a:t>
            </a:r>
          </a:p>
          <a:p>
            <a:pPr lvl="1"/>
            <a:r>
              <a:rPr lang="en-US" altLang="en-US" sz="2600" dirty="0" smtClean="0"/>
              <a:t>Additional analysis needed for above domestic strength commercial and industrial customers</a:t>
            </a:r>
          </a:p>
          <a:p>
            <a:r>
              <a:rPr lang="en-US" altLang="en-US" sz="3000" dirty="0" smtClean="0"/>
              <a:t>Rate structure changes require annual monitoring of revenue and water use patterns</a:t>
            </a:r>
          </a:p>
          <a:p>
            <a:pPr marL="301943" lvl="1" indent="0" eaLnBrk="1" hangingPunct="1">
              <a:buNone/>
            </a:pP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8708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52425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Next Steps</a:t>
            </a:r>
            <a:endParaRPr altLang="en-US" sz="3600" dirty="0" smtClean="0">
              <a:effectLst/>
            </a:endParaRP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799"/>
            <a:ext cx="8102707" cy="4892675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en-US" sz="3200" dirty="0" smtClean="0"/>
              <a:t>Rate analysis</a:t>
            </a:r>
            <a:endParaRPr lang="en-US" altLang="en-US" sz="3200" dirty="0" smtClean="0"/>
          </a:p>
          <a:p>
            <a:pPr lvl="1"/>
            <a:r>
              <a:rPr lang="en-US" altLang="en-US" sz="2800" dirty="0" smtClean="0"/>
              <a:t>Refine sewer rate structure for commercial and industrial</a:t>
            </a:r>
          </a:p>
          <a:p>
            <a:pPr lvl="1"/>
            <a:r>
              <a:rPr lang="en-US" altLang="en-US" sz="2800" dirty="0" smtClean="0"/>
              <a:t>Refinement of capital improvement costs at water/sewer plants</a:t>
            </a:r>
          </a:p>
          <a:p>
            <a:r>
              <a:rPr lang="en-US" altLang="en-US" sz="3200" dirty="0" smtClean="0"/>
              <a:t>SDC analysis</a:t>
            </a:r>
            <a:endParaRPr lang="en-US" altLang="en-US" sz="3000" dirty="0" smtClean="0"/>
          </a:p>
          <a:p>
            <a:pPr marL="301943" lvl="1" indent="0" eaLnBrk="1" hangingPunct="1">
              <a:buNone/>
            </a:pPr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992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95_size_1920x1200_6338-1920x1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2700" y="-12700"/>
            <a:ext cx="9183688" cy="2374900"/>
            <a:chOff x="-12700" y="-12700"/>
            <a:chExt cx="9184132" cy="2133600"/>
          </a:xfrm>
        </p:grpSpPr>
        <p:sp>
          <p:nvSpPr>
            <p:cNvPr id="5" name="Freeform 4"/>
            <p:cNvSpPr/>
            <p:nvPr/>
          </p:nvSpPr>
          <p:spPr>
            <a:xfrm>
              <a:off x="-12700" y="-12700"/>
              <a:ext cx="9157143" cy="1688184"/>
            </a:xfrm>
            <a:custGeom>
              <a:avLst/>
              <a:gdLst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114300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83362 h 114300"/>
                <a:gd name="connsiteX4" fmla="*/ 0 w 889000"/>
                <a:gd name="connsiteY4" fmla="*/ 0 h 114300"/>
                <a:gd name="connsiteX0" fmla="*/ 0 w 889000"/>
                <a:gd name="connsiteY0" fmla="*/ 0 h 114300"/>
                <a:gd name="connsiteX1" fmla="*/ 889000 w 889000"/>
                <a:gd name="connsiteY1" fmla="*/ 0 h 114300"/>
                <a:gd name="connsiteX2" fmla="*/ 889000 w 889000"/>
                <a:gd name="connsiteY2" fmla="*/ 114300 h 114300"/>
                <a:gd name="connsiteX3" fmla="*/ 0 w 889000"/>
                <a:gd name="connsiteY3" fmla="*/ 83362 h 114300"/>
                <a:gd name="connsiteX4" fmla="*/ 0 w 889000"/>
                <a:gd name="connsiteY4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0" h="114300">
                  <a:moveTo>
                    <a:pt x="0" y="0"/>
                  </a:moveTo>
                  <a:lnTo>
                    <a:pt x="889000" y="0"/>
                  </a:lnTo>
                  <a:lnTo>
                    <a:pt x="889000" y="114300"/>
                  </a:lnTo>
                  <a:cubicBezTo>
                    <a:pt x="592667" y="114300"/>
                    <a:pt x="256876" y="57580"/>
                    <a:pt x="0" y="8336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85D8A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1" y="1219069"/>
              <a:ext cx="9171431" cy="456414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0" y="1237344"/>
              <a:ext cx="9144000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0" y="1331475"/>
              <a:ext cx="9144000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81000"/>
            <a:ext cx="9144000" cy="1143000"/>
          </a:xfrm>
        </p:spPr>
        <p:txBody>
          <a:bodyPr lIns="96981" tIns="48491" rIns="96981" bIns="48491"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814733" cy="36877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Master Planning</a:t>
            </a:r>
          </a:p>
          <a:p>
            <a:pPr lvl="1"/>
            <a:r>
              <a:rPr lang="en-US" dirty="0" smtClean="0"/>
              <a:t>2017 Water and Sanitary Sewer Plans adopted</a:t>
            </a:r>
          </a:p>
          <a:p>
            <a:pPr lvl="1"/>
            <a:r>
              <a:rPr lang="en-US" dirty="0" smtClean="0"/>
              <a:t>20-year lists of capital improvements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Rate History</a:t>
            </a:r>
            <a:endParaRPr lang="en-US" dirty="0"/>
          </a:p>
          <a:p>
            <a:pPr lvl="1">
              <a:spcBef>
                <a:spcPts val="72"/>
              </a:spcBef>
            </a:pPr>
            <a:r>
              <a:rPr lang="en-US" dirty="0" smtClean="0"/>
              <a:t>Last water rate increase in 2012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Had financial deficit 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Was intended to be first phase to eliminate declining block rate structure</a:t>
            </a:r>
          </a:p>
          <a:p>
            <a:pPr lvl="1">
              <a:spcBef>
                <a:spcPts val="72"/>
              </a:spcBef>
            </a:pPr>
            <a:r>
              <a:rPr lang="en-US" dirty="0" smtClean="0"/>
              <a:t>Last sewer rate increase in 2015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10% increase (was intended to be first of 3 rate increases)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030810"/>
              </p:ext>
            </p:extLst>
          </p:nvPr>
        </p:nvGraphicFramePr>
        <p:xfrm>
          <a:off x="304800" y="2133600"/>
          <a:ext cx="8229600" cy="448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58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Forecast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2B0-449A-49E6-9CBD-B2A8CE28C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7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Financial </a:t>
            </a:r>
            <a:r>
              <a:rPr lang="en-US" dirty="0" smtClean="0"/>
              <a:t>Forecasting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828" y="2260996"/>
            <a:ext cx="6679427" cy="4941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Annual cash flow projections </a:t>
            </a:r>
            <a:r>
              <a:rPr lang="en-US" sz="2000" dirty="0" smtClean="0"/>
              <a:t>(revenues and requirements) over 5-10 years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Identify overall revenue increases needed </a:t>
            </a:r>
            <a:endParaRPr lang="en-US" sz="2000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81705" y="3992711"/>
            <a:ext cx="1708067" cy="1362916"/>
            <a:chOff x="204" y="2160"/>
            <a:chExt cx="1322" cy="1054"/>
          </a:xfrm>
        </p:grpSpPr>
        <p:sp>
          <p:nvSpPr>
            <p:cNvPr id="24600" name="AutoShape 4"/>
            <p:cNvSpPr>
              <a:spLocks noChangeArrowheads="1"/>
            </p:cNvSpPr>
            <p:nvPr/>
          </p:nvSpPr>
          <p:spPr bwMode="auto">
            <a:xfrm>
              <a:off x="211" y="244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Service </a:t>
              </a:r>
              <a:r>
                <a:rPr lang="en-US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Charges</a:t>
              </a:r>
              <a:endParaRPr lang="en-US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601" name="AutoShape 5"/>
            <p:cNvSpPr>
              <a:spLocks noChangeArrowheads="1"/>
            </p:cNvSpPr>
            <p:nvPr/>
          </p:nvSpPr>
          <p:spPr bwMode="auto">
            <a:xfrm>
              <a:off x="211" y="2722"/>
              <a:ext cx="1315" cy="212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SDCs*</a:t>
              </a:r>
            </a:p>
          </p:txBody>
        </p:sp>
        <p:sp>
          <p:nvSpPr>
            <p:cNvPr id="24602" name="AutoShape 6"/>
            <p:cNvSpPr>
              <a:spLocks noChangeArrowheads="1"/>
            </p:cNvSpPr>
            <p:nvPr/>
          </p:nvSpPr>
          <p:spPr bwMode="auto">
            <a:xfrm>
              <a:off x="204" y="2987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Miscellaneous Fees</a:t>
              </a:r>
            </a:p>
          </p:txBody>
        </p:sp>
        <p:sp>
          <p:nvSpPr>
            <p:cNvPr id="24604" name="AutoShape 8"/>
            <p:cNvSpPr>
              <a:spLocks noChangeArrowheads="1"/>
            </p:cNvSpPr>
            <p:nvPr/>
          </p:nvSpPr>
          <p:spPr bwMode="auto">
            <a:xfrm>
              <a:off x="204" y="2160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Fund Balance</a:t>
              </a:r>
              <a:endParaRPr lang="en-US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34566" y="3398589"/>
            <a:ext cx="7825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350" b="1">
                <a:solidFill>
                  <a:srgbClr val="009900"/>
                </a:solidFill>
                <a:latin typeface="Arial Narrow" panose="020B0606020202030204" pitchFamily="34" charset="0"/>
              </a:rPr>
              <a:t>Sources </a:t>
            </a:r>
          </a:p>
          <a:p>
            <a:pPr algn="ctr" eaLnBrk="1" hangingPunct="1"/>
            <a:r>
              <a:rPr lang="en-US" sz="1350" b="1">
                <a:solidFill>
                  <a:srgbClr val="009900"/>
                </a:solidFill>
                <a:latin typeface="Arial Narrow" panose="020B0606020202030204" pitchFamily="34" charset="0"/>
              </a:rPr>
              <a:t>of Funds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209241" y="3398589"/>
            <a:ext cx="8931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350" b="1">
                <a:latin typeface="Arial Narrow" panose="020B0606020202030204" pitchFamily="34" charset="0"/>
              </a:rPr>
              <a:t>Operating</a:t>
            </a:r>
            <a:r>
              <a:rPr lang="en-US" sz="1350" b="1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/>
            <a:r>
              <a:rPr lang="en-US" sz="1350" b="1">
                <a:latin typeface="Arial Narrow" panose="020B0606020202030204" pitchFamily="34" charset="0"/>
              </a:rPr>
              <a:t>Expenses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45021" y="3992711"/>
            <a:ext cx="1566863" cy="1323975"/>
            <a:chOff x="1655" y="2431"/>
            <a:chExt cx="1316" cy="1112"/>
          </a:xfrm>
        </p:grpSpPr>
        <p:sp>
          <p:nvSpPr>
            <p:cNvPr id="24595" name="AutoShape 9"/>
            <p:cNvSpPr>
              <a:spLocks noChangeArrowheads="1"/>
            </p:cNvSpPr>
            <p:nvPr/>
          </p:nvSpPr>
          <p:spPr bwMode="auto">
            <a:xfrm>
              <a:off x="1656" y="243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Personnel</a:t>
              </a:r>
            </a:p>
          </p:txBody>
        </p:sp>
        <p:sp>
          <p:nvSpPr>
            <p:cNvPr id="24596" name="AutoShape 10"/>
            <p:cNvSpPr>
              <a:spLocks noChangeArrowheads="1"/>
            </p:cNvSpPr>
            <p:nvPr/>
          </p:nvSpPr>
          <p:spPr bwMode="auto">
            <a:xfrm>
              <a:off x="1656" y="2726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Materials</a:t>
              </a:r>
            </a:p>
          </p:txBody>
        </p:sp>
        <p:sp>
          <p:nvSpPr>
            <p:cNvPr id="24597" name="AutoShape 11"/>
            <p:cNvSpPr>
              <a:spLocks noChangeArrowheads="1"/>
            </p:cNvSpPr>
            <p:nvPr/>
          </p:nvSpPr>
          <p:spPr bwMode="auto">
            <a:xfrm>
              <a:off x="1656" y="3021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Contract Services</a:t>
              </a:r>
              <a:endParaRPr lang="en-US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598" name="AutoShape 14"/>
            <p:cNvSpPr>
              <a:spLocks noChangeArrowheads="1"/>
            </p:cNvSpPr>
            <p:nvPr/>
          </p:nvSpPr>
          <p:spPr bwMode="auto">
            <a:xfrm>
              <a:off x="1655" y="3316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Prof. Services</a:t>
              </a:r>
              <a:endParaRPr lang="en-US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931070" y="3398589"/>
            <a:ext cx="8547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350" b="1">
                <a:solidFill>
                  <a:srgbClr val="000066"/>
                </a:solidFill>
                <a:latin typeface="Arial Narrow" panose="020B0606020202030204" pitchFamily="34" charset="0"/>
              </a:rPr>
              <a:t>Capital </a:t>
            </a:r>
          </a:p>
          <a:p>
            <a:pPr algn="ctr" eaLnBrk="1" hangingPunct="1"/>
            <a:r>
              <a:rPr lang="en-US" sz="1350" b="1">
                <a:solidFill>
                  <a:srgbClr val="000066"/>
                </a:solidFill>
                <a:latin typeface="Arial Narrow" panose="020B0606020202030204" pitchFamily="34" charset="0"/>
              </a:rPr>
              <a:t>Financing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571427" y="3992711"/>
            <a:ext cx="1565672" cy="621506"/>
            <a:chOff x="3061" y="2705"/>
            <a:chExt cx="1315" cy="522"/>
          </a:xfrm>
        </p:grpSpPr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3061" y="2705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chemeClr val="bg1"/>
                  </a:solidFill>
                  <a:latin typeface="Arial Narrow" panose="020B0606020202030204" pitchFamily="34" charset="0"/>
                </a:rPr>
                <a:t>Cash Funded </a:t>
              </a: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3061" y="3000"/>
              <a:ext cx="1315" cy="227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chemeClr val="bg1"/>
                  </a:solidFill>
                  <a:latin typeface="Arial Narrow" panose="020B0606020202030204" pitchFamily="34" charset="0"/>
                </a:rPr>
                <a:t>Debt Service</a:t>
              </a:r>
            </a:p>
          </p:txBody>
        </p:sp>
      </p:grp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536493" y="3398589"/>
            <a:ext cx="11288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350" b="1">
                <a:solidFill>
                  <a:srgbClr val="6666FF"/>
                </a:solidFill>
                <a:latin typeface="Arial Narrow" panose="020B0606020202030204" pitchFamily="34" charset="0"/>
              </a:rPr>
              <a:t>Other</a:t>
            </a:r>
          </a:p>
          <a:p>
            <a:pPr algn="ctr" eaLnBrk="1" hangingPunct="1"/>
            <a:r>
              <a:rPr lang="en-US" sz="1350" b="1">
                <a:solidFill>
                  <a:srgbClr val="6666FF"/>
                </a:solidFill>
                <a:latin typeface="Arial Narrow" panose="020B0606020202030204" pitchFamily="34" charset="0"/>
              </a:rPr>
              <a:t>Requirements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316883" y="3992715"/>
            <a:ext cx="1451372" cy="828676"/>
            <a:chOff x="4433" y="3022"/>
            <a:chExt cx="1219" cy="696"/>
          </a:xfrm>
        </p:grpSpPr>
        <p:sp>
          <p:nvSpPr>
            <p:cNvPr id="24589" name="AutoShape 20"/>
            <p:cNvSpPr>
              <a:spLocks noChangeArrowheads="1"/>
            </p:cNvSpPr>
            <p:nvPr/>
          </p:nvSpPr>
          <p:spPr bwMode="auto">
            <a:xfrm>
              <a:off x="4433" y="3022"/>
              <a:ext cx="1219" cy="227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Contingency </a:t>
              </a:r>
              <a:endParaRPr lang="en-US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590" name="AutoShape 21"/>
            <p:cNvSpPr>
              <a:spLocks noChangeArrowheads="1"/>
            </p:cNvSpPr>
            <p:nvPr/>
          </p:nvSpPr>
          <p:spPr bwMode="auto">
            <a:xfrm>
              <a:off x="4433" y="3317"/>
              <a:ext cx="1219" cy="401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Capital </a:t>
              </a:r>
              <a:endParaRPr lang="en-US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eaLnBrk="1" hangingPunct="1"/>
              <a:r>
                <a:rPr lang="en-US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Reserves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3855" y="5799534"/>
            <a:ext cx="321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*SDCs = System Development Charges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C585-F2C2-4772-AB83-16C2E4EE412A}" type="slidenum">
              <a:rPr lang="en-US" smtClean="0"/>
              <a:pPr/>
              <a:t>6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997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4" grpId="0"/>
      <p:bldP spid="8205" grpId="0"/>
      <p:bldP spid="8210" grpId="0"/>
      <p:bldP spid="82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465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Key Forecast Assumptions</a:t>
            </a:r>
            <a:endParaRPr altLang="en-US" sz="3600" dirty="0" smtClean="0">
              <a:effectLst/>
            </a:endParaRP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901513" y="2057400"/>
            <a:ext cx="7794812" cy="3952594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altLang="en-US" dirty="0" smtClean="0"/>
              <a:t>Revenue</a:t>
            </a:r>
          </a:p>
          <a:p>
            <a:pPr lvl="1"/>
            <a:r>
              <a:rPr lang="en-US" altLang="en-US" dirty="0" smtClean="0"/>
              <a:t>Moderate residential customer growth in short term (7% per year for 3 years); slower growth thereafter (1.75%)</a:t>
            </a:r>
          </a:p>
          <a:p>
            <a:pPr lvl="1"/>
            <a:r>
              <a:rPr lang="en-US" altLang="en-US" dirty="0" smtClean="0"/>
              <a:t>Modest decline in water consumption per account (0.5%-1% per year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Effects of conservation and price elasticity (from rate increases)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Flat commercial &amp; industrial</a:t>
            </a:r>
            <a:endParaRPr lang="en-US" altLang="en-US" dirty="0"/>
          </a:p>
          <a:p>
            <a:r>
              <a:rPr lang="en-US" altLang="en-US" dirty="0" smtClean="0"/>
              <a:t>Expenses	</a:t>
            </a:r>
          </a:p>
          <a:p>
            <a:pPr lvl="1"/>
            <a:r>
              <a:rPr lang="en-US" altLang="en-US" dirty="0" smtClean="0"/>
              <a:t>Contract services – 5.5% per year (inflation +growth)</a:t>
            </a:r>
          </a:p>
          <a:p>
            <a:pPr lvl="1"/>
            <a:r>
              <a:rPr lang="en-US" altLang="en-US" dirty="0" smtClean="0"/>
              <a:t>Other costs – 4-5% per year</a:t>
            </a:r>
          </a:p>
          <a:p>
            <a:pPr lvl="1"/>
            <a:r>
              <a:rPr lang="en-US" altLang="en-US" dirty="0" smtClean="0"/>
              <a:t>5-Year capital improvements +3% inflation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5025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7924"/>
            <a:ext cx="8115300" cy="1209675"/>
          </a:xfrm>
          <a:noFill/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dirty="0" smtClean="0"/>
              <a:t>Forecast Capital Improvements</a:t>
            </a:r>
            <a:endParaRPr altLang="en-US" sz="3600" dirty="0" smtClean="0">
              <a:effectLst/>
            </a:endParaRP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680803" y="2404438"/>
            <a:ext cx="8001000" cy="1470883"/>
          </a:xfrm>
        </p:spPr>
        <p:txBody>
          <a:bodyPr lIns="92075" tIns="46038" rIns="92075" bIns="46038">
            <a:normAutofit/>
          </a:bodyPr>
          <a:lstStyle/>
          <a:p>
            <a:r>
              <a:rPr lang="en-US" altLang="en-US" sz="2000" dirty="0" smtClean="0"/>
              <a:t>5-Year funded CIP total about $1 m (with inflation)</a:t>
            </a:r>
          </a:p>
          <a:p>
            <a:r>
              <a:rPr lang="en-US" altLang="en-US" sz="2000" dirty="0" smtClean="0"/>
              <a:t>Limited improvements currently identified at plants</a:t>
            </a:r>
          </a:p>
          <a:p>
            <a:r>
              <a:rPr lang="en-US" altLang="en-US" sz="2000" dirty="0" smtClean="0"/>
              <a:t>SDC study will identify growth share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CF053-6769-4481-9419-D0AC2820BD6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639818"/>
              </p:ext>
            </p:extLst>
          </p:nvPr>
        </p:nvGraphicFramePr>
        <p:xfrm>
          <a:off x="685800" y="4066294"/>
          <a:ext cx="3696256" cy="14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Worksheet" r:id="rId4" imgW="3200574" imgH="1238119" progId="Excel.Sheet.12">
                  <p:embed/>
                </p:oleObj>
              </mc:Choice>
              <mc:Fallback>
                <p:oleObj name="Worksheet" r:id="rId4" imgW="3200574" imgH="12381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4066294"/>
                        <a:ext cx="3696256" cy="143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242576"/>
              </p:ext>
            </p:extLst>
          </p:nvPr>
        </p:nvGraphicFramePr>
        <p:xfrm>
          <a:off x="4620623" y="4066294"/>
          <a:ext cx="3951877" cy="14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Worksheet" r:id="rId6" imgW="3448165" imgH="1247788" progId="Excel.Sheet.12">
                  <p:embed/>
                </p:oleObj>
              </mc:Choice>
              <mc:Fallback>
                <p:oleObj name="Worksheet" r:id="rId6" imgW="3448165" imgH="1247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0623" y="4066294"/>
                        <a:ext cx="3951877" cy="143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55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457CC585-F2C2-4772-AB83-16C2E4EE412A}" type="slidenum">
              <a:rPr lang="en-US" smtClean="0"/>
              <a:pPr/>
              <a:t>9</a:t>
            </a:fld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7589"/>
            <a:ext cx="8694295" cy="11430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Cash Reserves</a:t>
            </a:r>
            <a:endParaRPr lang="en-US" sz="36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55" y="2693044"/>
            <a:ext cx="2224542" cy="2843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455" y="5254192"/>
            <a:ext cx="262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2018 American Water Works Association (AWWA)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869429"/>
            <a:ext cx="601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“Cash reserve balances are a critical component to a utility’s financial resiliency and sustainability.”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504060"/>
            <a:ext cx="5355340" cy="3707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Baseline forecast </a:t>
            </a:r>
            <a:r>
              <a:rPr lang="en-US" dirty="0" smtClean="0"/>
              <a:t>includes: </a:t>
            </a:r>
            <a:endParaRPr lang="en-US" dirty="0" smtClean="0"/>
          </a:p>
          <a:p>
            <a:pPr lvl="1"/>
            <a:r>
              <a:rPr lang="en-US" dirty="0" smtClean="0"/>
              <a:t>6 months operating </a:t>
            </a:r>
            <a:r>
              <a:rPr lang="en-US" dirty="0" smtClean="0"/>
              <a:t>contingency (about $400K)</a:t>
            </a:r>
            <a:endParaRPr lang="en-US" dirty="0" smtClean="0"/>
          </a:p>
          <a:p>
            <a:pPr lvl="1"/>
            <a:r>
              <a:rPr lang="en-US" dirty="0" smtClean="0"/>
              <a:t>Economic development reserve ($500K)</a:t>
            </a:r>
          </a:p>
          <a:p>
            <a:r>
              <a:rPr lang="en-US" dirty="0" smtClean="0"/>
              <a:t>Additional capital </a:t>
            </a:r>
            <a:r>
              <a:rPr lang="en-US" dirty="0" smtClean="0"/>
              <a:t>reserves to consider:</a:t>
            </a:r>
            <a:endParaRPr lang="en-US" dirty="0"/>
          </a:p>
          <a:p>
            <a:pPr lvl="1"/>
            <a:r>
              <a:rPr lang="en-US" dirty="0" smtClean="0"/>
              <a:t>Future plant improvements </a:t>
            </a:r>
          </a:p>
          <a:p>
            <a:pPr lvl="1"/>
            <a:r>
              <a:rPr lang="en-US" dirty="0" smtClean="0"/>
              <a:t>Other distribution and collection system </a:t>
            </a:r>
            <a:r>
              <a:rPr lang="en-US" dirty="0" smtClean="0"/>
              <a:t>improvements (unfunded CIP)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7596</TotalTime>
  <Words>1285</Words>
  <Application>Microsoft Office PowerPoint</Application>
  <PresentationFormat>On-screen Show (4:3)</PresentationFormat>
  <Paragraphs>344</Paragraphs>
  <Slides>29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Candara</vt:lpstr>
      <vt:lpstr>Symbol</vt:lpstr>
      <vt:lpstr>Times New Roman</vt:lpstr>
      <vt:lpstr>Waveform</vt:lpstr>
      <vt:lpstr>Worksheet</vt:lpstr>
      <vt:lpstr>Water and Wastewater Rate Study</vt:lpstr>
      <vt:lpstr>Overview</vt:lpstr>
      <vt:lpstr>Background</vt:lpstr>
      <vt:lpstr>Current Study Elements</vt:lpstr>
      <vt:lpstr>Financial Forecast</vt:lpstr>
      <vt:lpstr>Financial Forecasting</vt:lpstr>
      <vt:lpstr>Key Forecast Assumptions</vt:lpstr>
      <vt:lpstr>Forecast Capital Improvements</vt:lpstr>
      <vt:lpstr>Cash Reserves</vt:lpstr>
      <vt:lpstr>Baseline Water Fund Forecast  (No Rate Increase)</vt:lpstr>
      <vt:lpstr>Baseline Sewer Fund Forecast  (No Rate Increase)</vt:lpstr>
      <vt:lpstr>Water Fund Forecast  (Inflationary Rate Increase*)</vt:lpstr>
      <vt:lpstr>Sewer Fund Forecast  (Inflationary Rate Increase*)</vt:lpstr>
      <vt:lpstr>Rate Modernization</vt:lpstr>
      <vt:lpstr>Current Study Elements</vt:lpstr>
      <vt:lpstr>Rate Setting Objectives </vt:lpstr>
      <vt:lpstr>Current Water Rates </vt:lpstr>
      <vt:lpstr>Revised Water Rate Structure* </vt:lpstr>
      <vt:lpstr>Water System Peak vs. Average Demand </vt:lpstr>
      <vt:lpstr>Customer Class Usage Profiles</vt:lpstr>
      <vt:lpstr>Sample Bill Impacts* - Residential</vt:lpstr>
      <vt:lpstr>Sample Bill Impacts – Commercial  (3/4” meter)*</vt:lpstr>
      <vt:lpstr>Sample Bill Impacts – Industrial  (4” meter)</vt:lpstr>
      <vt:lpstr>Current Sewer Rates </vt:lpstr>
      <vt:lpstr>Revised Sewer Rate Structure – Conceptual Framework*</vt:lpstr>
      <vt:lpstr>Sample Bill Impacts – Rate Structure Change Only</vt:lpstr>
      <vt:lpstr>Summary </vt:lpstr>
      <vt:lpstr>Next Steps</vt:lpstr>
      <vt:lpstr>Questions</vt:lpstr>
    </vt:vector>
  </TitlesOfParts>
  <Company>City of Sherwood Orehon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Council Work Session</dc:title>
  <dc:creator>Amy Burns</dc:creator>
  <cp:lastModifiedBy>Deb Galardi</cp:lastModifiedBy>
  <cp:revision>118</cp:revision>
  <cp:lastPrinted>2016-02-02T23:44:46Z</cp:lastPrinted>
  <dcterms:created xsi:type="dcterms:W3CDTF">2016-01-05T17:41:48Z</dcterms:created>
  <dcterms:modified xsi:type="dcterms:W3CDTF">2019-06-25T14:13:28Z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{DLP_Owner}">
    <vt:lpwstr>cssadmin</vt:lpwstr>
  </property>
  <property fmtid="{D5CDD505-2E9C-101B-9397-08002B2CF9AE}" pid="3" name="{DLP_CreatedBy}">
    <vt:lpwstr>burnsa</vt:lpwstr>
  </property>
  <property fmtid="{D5CDD505-2E9C-101B-9397-08002B2CF9AE}" pid="4" name="{DLP_CreatedOn}">
    <vt:lpwstr>1/5/2016 2:05:26 PM</vt:lpwstr>
  </property>
  <property fmtid="{D5CDD505-2E9C-101B-9397-08002B2CF9AE}" pid="5" name="{DLP_Description}">
    <vt:lpwstr/>
  </property>
  <property fmtid="{D5CDD505-2E9C-101B-9397-08002B2CF9AE}" pid="6" name="{DLP_VersionNotes}">
    <vt:lpwstr/>
  </property>
  <property fmtid="{D5CDD505-2E9C-101B-9397-08002B2CF9AE}" pid="7" name="{DLP_VersionID}">
    <vt:lpwstr>1</vt:lpwstr>
  </property>
  <property fmtid="{D5CDD505-2E9C-101B-9397-08002B2CF9AE}" pid="8" name="{DLP_MinorID}">
    <vt:lpwstr>0</vt:lpwstr>
  </property>
  <property fmtid="{D5CDD505-2E9C-101B-9397-08002B2CF9AE}" pid="9" name="{DLP_Path}">
    <vt:lpwstr>COSDOCS\Documents\Public Works\PW DIRECTOR\Presentations\</vt:lpwstr>
  </property>
  <property fmtid="{D5CDD505-2E9C-101B-9397-08002B2CF9AE}" pid="10" name="{DLP_ParentFolder}">
    <vt:lpwstr>66CEFA212DF443DF998D8FE4CE40BD61</vt:lpwstr>
  </property>
  <property fmtid="{D5CDD505-2E9C-101B-9397-08002B2CF9AE}" pid="11" name="{DLP_ObjectID}">
    <vt:lpwstr>3CEB04B7CFCE4E15005E1B2E79574D23</vt:lpwstr>
  </property>
  <property fmtid="{D5CDD505-2E9C-101B-9397-08002B2CF9AE}" pid="12" name="{DLP_FileName}">
    <vt:lpwstr>01-05-16 Council Work Session - WGG Update v1_0.pptx</vt:lpwstr>
  </property>
  <property fmtid="{D5CDD505-2E9C-101B-9397-08002B2CF9AE}" pid="13" name="{DLP_Extension}">
    <vt:lpwstr>.pptx</vt:lpwstr>
  </property>
  <property fmtid="{D5CDD505-2E9C-101B-9397-08002B2CF9AE}" pid="14" name="{DLP_Profile}">
    <vt:lpwstr>Public Works</vt:lpwstr>
  </property>
  <property fmtid="{D5CDD505-2E9C-101B-9397-08002B2CF9AE}" pid="15" name="{DLPP_Document Type}">
    <vt:lpwstr>Presentation</vt:lpwstr>
  </property>
  <property fmtid="{D5CDD505-2E9C-101B-9397-08002B2CF9AE}" pid="16" name="{DLPP_Record}">
    <vt:lpwstr>Yes</vt:lpwstr>
  </property>
</Properties>
</file>